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33"/>
  </p:notesMasterIdLst>
  <p:sldIdLst>
    <p:sldId id="275" r:id="rId2"/>
    <p:sldId id="277" r:id="rId3"/>
    <p:sldId id="289" r:id="rId4"/>
    <p:sldId id="290" r:id="rId5"/>
    <p:sldId id="291" r:id="rId6"/>
    <p:sldId id="292" r:id="rId7"/>
    <p:sldId id="301" r:id="rId8"/>
    <p:sldId id="302" r:id="rId9"/>
    <p:sldId id="303" r:id="rId10"/>
    <p:sldId id="257" r:id="rId11"/>
    <p:sldId id="265" r:id="rId12"/>
    <p:sldId id="273" r:id="rId13"/>
    <p:sldId id="259" r:id="rId14"/>
    <p:sldId id="262" r:id="rId15"/>
    <p:sldId id="263" r:id="rId16"/>
    <p:sldId id="266" r:id="rId17"/>
    <p:sldId id="294" r:id="rId18"/>
    <p:sldId id="283" r:id="rId19"/>
    <p:sldId id="284" r:id="rId20"/>
    <p:sldId id="285" r:id="rId21"/>
    <p:sldId id="287" r:id="rId22"/>
    <p:sldId id="288" r:id="rId23"/>
    <p:sldId id="304" r:id="rId24"/>
    <p:sldId id="305" r:id="rId25"/>
    <p:sldId id="296" r:id="rId26"/>
    <p:sldId id="297" r:id="rId27"/>
    <p:sldId id="298" r:id="rId28"/>
    <p:sldId id="300" r:id="rId29"/>
    <p:sldId id="299" r:id="rId30"/>
    <p:sldId id="293" r:id="rId31"/>
    <p:sldId id="27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67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511198-35B6-40F6-AAE8-8895708371A2}" type="datetimeFigureOut">
              <a:rPr lang="en-US" smtClean="0"/>
              <a:t>10/2/2017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249A26-960E-4090-8587-244AD07CF139}" type="slidenum">
              <a:rPr lang="en-US" smtClean="0"/>
              <a:t>‹#›</a:t>
            </a:fld>
            <a:endParaRPr lang="en-US"/>
          </a:p>
        </p:txBody>
      </p:sp>
    </p:spTree>
    <p:extLst>
      <p:ext uri="{BB962C8B-B14F-4D97-AF65-F5344CB8AC3E}">
        <p14:creationId xmlns:p14="http://schemas.microsoft.com/office/powerpoint/2010/main" val="2482375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4B6CD7A9-8147-402D-BDC7-D5E8AAC7B3B5}" type="slidenum">
              <a:rPr lang="en-US" smtClean="0"/>
              <a:pPr/>
              <a:t>3</a:t>
            </a:fld>
            <a:endParaRPr lang="en-US"/>
          </a:p>
        </p:txBody>
      </p:sp>
    </p:spTree>
    <p:extLst>
      <p:ext uri="{BB962C8B-B14F-4D97-AF65-F5344CB8AC3E}">
        <p14:creationId xmlns:p14="http://schemas.microsoft.com/office/powerpoint/2010/main" val="4179410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B Tir" panose="00000400000000000000" pitchFamily="2" charset="-78"/>
            </a:endParaRPr>
          </a:p>
        </p:txBody>
      </p:sp>
      <p:sp>
        <p:nvSpPr>
          <p:cNvPr id="4" name="Slide Number Placeholder 3"/>
          <p:cNvSpPr>
            <a:spLocks noGrp="1"/>
          </p:cNvSpPr>
          <p:nvPr>
            <p:ph type="sldNum" sz="quarter" idx="10"/>
          </p:nvPr>
        </p:nvSpPr>
        <p:spPr/>
        <p:txBody>
          <a:bodyPr/>
          <a:lstStyle/>
          <a:p>
            <a:fld id="{CB249A26-960E-4090-8587-244AD07CF139}" type="slidenum">
              <a:rPr lang="en-US" smtClean="0"/>
              <a:t>13</a:t>
            </a:fld>
            <a:endParaRPr lang="en-US"/>
          </a:p>
        </p:txBody>
      </p:sp>
    </p:spTree>
    <p:extLst>
      <p:ext uri="{BB962C8B-B14F-4D97-AF65-F5344CB8AC3E}">
        <p14:creationId xmlns:p14="http://schemas.microsoft.com/office/powerpoint/2010/main" val="4190980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4B4BA7D-33CD-4FEC-83C5-7B6FBE9E39A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15041048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4B4BA7D-33CD-4FEC-83C5-7B6FBE9E39A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294854514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4B4BA7D-33CD-4FEC-83C5-7B6FBE9E39A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D8E1B7-DC10-444C-B728-CC1FFA6B29CB}"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453440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4B4BA7D-33CD-4FEC-83C5-7B6FBE9E39A4}"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30635981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4B4BA7D-33CD-4FEC-83C5-7B6FBE9E39A4}"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D8E1B7-DC10-444C-B728-CC1FFA6B29CB}"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757700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4B4BA7D-33CD-4FEC-83C5-7B6FBE9E39A4}"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147644256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B4BA7D-33CD-4FEC-83C5-7B6FBE9E39A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75197430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B4BA7D-33CD-4FEC-83C5-7B6FBE9E39A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37847640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B4BA7D-33CD-4FEC-83C5-7B6FBE9E39A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168114525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4B4BA7D-33CD-4FEC-83C5-7B6FBE9E39A4}" type="datetimeFigureOut">
              <a:rPr lang="en-US" smtClean="0"/>
              <a:t>10/2/2017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413448636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B4BA7D-33CD-4FEC-83C5-7B6FBE9E39A4}"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363497877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B4BA7D-33CD-4FEC-83C5-7B6FBE9E39A4}" type="datetimeFigureOut">
              <a:rPr lang="en-US" smtClean="0"/>
              <a:t>10/2/2017</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402536875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4B4BA7D-33CD-4FEC-83C5-7B6FBE9E39A4}" type="datetimeFigureOut">
              <a:rPr lang="en-US" smtClean="0"/>
              <a:t>10/2/2017</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402204000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B4BA7D-33CD-4FEC-83C5-7B6FBE9E39A4}" type="datetimeFigureOut">
              <a:rPr lang="en-US" smtClean="0"/>
              <a:t>10/2/2017</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36653990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4B4BA7D-33CD-4FEC-83C5-7B6FBE9E39A4}"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25150330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4B4BA7D-33CD-4FEC-83C5-7B6FBE9E39A4}" type="datetimeFigureOut">
              <a:rPr lang="en-US" smtClean="0"/>
              <a:t>10/2/2017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D8E1B7-DC10-444C-B728-CC1FFA6B29CB}" type="slidenum">
              <a:rPr lang="en-US" smtClean="0"/>
              <a:t>‹#›</a:t>
            </a:fld>
            <a:endParaRPr lang="en-US"/>
          </a:p>
        </p:txBody>
      </p:sp>
    </p:spTree>
    <p:extLst>
      <p:ext uri="{BB962C8B-B14F-4D97-AF65-F5344CB8AC3E}">
        <p14:creationId xmlns:p14="http://schemas.microsoft.com/office/powerpoint/2010/main" val="300521304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4B4BA7D-33CD-4FEC-83C5-7B6FBE9E39A4}" type="datetimeFigureOut">
              <a:rPr lang="en-US" smtClean="0"/>
              <a:t>10/2/2017</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DD8E1B7-DC10-444C-B728-CC1FFA6B29CB}" type="slidenum">
              <a:rPr lang="en-US" smtClean="0"/>
              <a:t>‹#›</a:t>
            </a:fld>
            <a:endParaRPr lang="en-US"/>
          </a:p>
        </p:txBody>
      </p:sp>
    </p:spTree>
    <p:extLst>
      <p:ext uri="{BB962C8B-B14F-4D97-AF65-F5344CB8AC3E}">
        <p14:creationId xmlns:p14="http://schemas.microsoft.com/office/powerpoint/2010/main" val="3530980580"/>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86754" y="1250577"/>
            <a:ext cx="9507070" cy="4410635"/>
          </a:xfrm>
        </p:spPr>
      </p:pic>
    </p:spTree>
    <p:extLst>
      <p:ext uri="{BB962C8B-B14F-4D97-AF65-F5344CB8AC3E}">
        <p14:creationId xmlns:p14="http://schemas.microsoft.com/office/powerpoint/2010/main" val="270746578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1634" y="1479176"/>
            <a:ext cx="10797989" cy="4222375"/>
          </a:xfrm>
          <a:solidFill>
            <a:schemeClr val="bg1"/>
          </a:solidFill>
        </p:spPr>
        <p:txBody>
          <a:bodyPr>
            <a:normAutofit/>
          </a:bodyPr>
          <a:lstStyle/>
          <a:p>
            <a:pPr marL="0" indent="0" algn="ctr" rtl="1">
              <a:buNone/>
            </a:pPr>
            <a:endParaRPr lang="fa-IR" b="1" dirty="0" smtClean="0">
              <a:solidFill>
                <a:srgbClr val="FF0000"/>
              </a:solidFill>
              <a:cs typeface="B Titr" panose="00000700000000000000" pitchFamily="2" charset="-78"/>
            </a:endParaRPr>
          </a:p>
          <a:p>
            <a:pPr algn="ctr" rtl="1"/>
            <a:r>
              <a:rPr lang="ar-SA" sz="6000" b="1" dirty="0" smtClean="0">
                <a:solidFill>
                  <a:srgbClr val="FF0000"/>
                </a:solidFill>
                <a:cs typeface="B Titr" panose="00000700000000000000" pitchFamily="2" charset="-78"/>
              </a:rPr>
              <a:t>طرح </a:t>
            </a:r>
            <a:r>
              <a:rPr lang="ar-SA" sz="6000" b="1" dirty="0">
                <a:solidFill>
                  <a:srgbClr val="FF0000"/>
                </a:solidFill>
                <a:cs typeface="B Titr" panose="00000700000000000000" pitchFamily="2" charset="-78"/>
              </a:rPr>
              <a:t>همیار </a:t>
            </a:r>
            <a:r>
              <a:rPr lang="ar-SA" sz="6000" b="1" dirty="0" smtClean="0">
                <a:solidFill>
                  <a:srgbClr val="FF0000"/>
                </a:solidFill>
                <a:cs typeface="B Titr" panose="00000700000000000000" pitchFamily="2" charset="-78"/>
              </a:rPr>
              <a:t>معلم</a:t>
            </a:r>
            <a:endParaRPr lang="fa-IR" sz="6000" b="1" dirty="0" smtClean="0">
              <a:solidFill>
                <a:srgbClr val="FF0000"/>
              </a:solidFill>
              <a:cs typeface="B Titr" panose="00000700000000000000" pitchFamily="2" charset="-78"/>
            </a:endParaRPr>
          </a:p>
          <a:p>
            <a:pPr algn="r" rtl="1"/>
            <a:endParaRPr lang="fa-IR" sz="5400" b="1" dirty="0" smtClean="0">
              <a:solidFill>
                <a:srgbClr val="002060"/>
              </a:solidFill>
              <a:cs typeface="B Titr" panose="00000700000000000000" pitchFamily="2" charset="-78"/>
            </a:endParaRPr>
          </a:p>
          <a:p>
            <a:pPr algn="r" rtl="1"/>
            <a:r>
              <a:rPr lang="ar-SA" sz="5400" b="1" dirty="0" smtClean="0">
                <a:solidFill>
                  <a:srgbClr val="002060"/>
                </a:solidFill>
                <a:cs typeface="B Titr" panose="00000700000000000000" pitchFamily="2" charset="-78"/>
              </a:rPr>
              <a:t> </a:t>
            </a:r>
            <a:r>
              <a:rPr lang="ar-SA" sz="4800" b="1" dirty="0" smtClean="0">
                <a:solidFill>
                  <a:srgbClr val="002060"/>
                </a:solidFill>
                <a:cs typeface="B Titr" panose="00000700000000000000" pitchFamily="2" charset="-78"/>
              </a:rPr>
              <a:t>(نو </a:t>
            </a:r>
            <a:r>
              <a:rPr lang="ar-SA" sz="4800" b="1" dirty="0">
                <a:solidFill>
                  <a:srgbClr val="002060"/>
                </a:solidFill>
                <a:cs typeface="B Titr" panose="00000700000000000000" pitchFamily="2" charset="-78"/>
              </a:rPr>
              <a:t>آوری در مدیریت زمان </a:t>
            </a:r>
            <a:r>
              <a:rPr lang="ar-SA" sz="4800" b="1" dirty="0" smtClean="0">
                <a:solidFill>
                  <a:srgbClr val="002060"/>
                </a:solidFill>
                <a:cs typeface="B Titr" panose="00000700000000000000" pitchFamily="2" charset="-78"/>
              </a:rPr>
              <a:t>برای کلاس</a:t>
            </a:r>
            <a:r>
              <a:rPr lang="fa-IR" sz="4800" b="1" dirty="0" smtClean="0">
                <a:solidFill>
                  <a:srgbClr val="002060"/>
                </a:solidFill>
                <a:cs typeface="B Titr" panose="00000700000000000000" pitchFamily="2" charset="-78"/>
              </a:rPr>
              <a:t> </a:t>
            </a:r>
            <a:r>
              <a:rPr lang="ar-SA" sz="4800" b="1" dirty="0" smtClean="0">
                <a:solidFill>
                  <a:srgbClr val="002060"/>
                </a:solidFill>
                <a:cs typeface="B Titr" panose="00000700000000000000" pitchFamily="2" charset="-78"/>
              </a:rPr>
              <a:t>درس)</a:t>
            </a:r>
            <a:endParaRPr lang="en-US" sz="1600" dirty="0">
              <a:solidFill>
                <a:srgbClr val="FF0000"/>
              </a:solidFill>
              <a:cs typeface="B Titr" panose="00000700000000000000" pitchFamily="2" charset="-78"/>
            </a:endParaRPr>
          </a:p>
        </p:txBody>
      </p:sp>
    </p:spTree>
    <p:extLst>
      <p:ext uri="{BB962C8B-B14F-4D97-AF65-F5344CB8AC3E}">
        <p14:creationId xmlns:p14="http://schemas.microsoft.com/office/powerpoint/2010/main" val="413013937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1634" y="1479176"/>
            <a:ext cx="10797989" cy="4222375"/>
          </a:xfrm>
          <a:solidFill>
            <a:schemeClr val="bg1"/>
          </a:solidFill>
        </p:spPr>
        <p:txBody>
          <a:bodyPr>
            <a:normAutofit/>
          </a:bodyPr>
          <a:lstStyle/>
          <a:p>
            <a:pPr marL="0" indent="0" algn="ctr" rtl="1">
              <a:buNone/>
            </a:pPr>
            <a:endParaRPr lang="fa-IR" b="1" dirty="0" smtClean="0">
              <a:solidFill>
                <a:srgbClr val="FF0000"/>
              </a:solidFill>
              <a:cs typeface="B Titr" panose="00000700000000000000" pitchFamily="2" charset="-78"/>
            </a:endParaRPr>
          </a:p>
          <a:p>
            <a:pPr algn="ctr" rtl="1"/>
            <a:r>
              <a:rPr lang="fa-IR" sz="4400" b="1" dirty="0" smtClean="0">
                <a:solidFill>
                  <a:srgbClr val="FF0000"/>
                </a:solidFill>
                <a:cs typeface="B Titr" panose="00000700000000000000" pitchFamily="2" charset="-78"/>
              </a:rPr>
              <a:t>فعال نمودن و مسؤلیت پذیری دانش آموزان</a:t>
            </a:r>
          </a:p>
          <a:p>
            <a:pPr algn="r" rtl="1"/>
            <a:endParaRPr lang="fa-IR" sz="5400" b="1" dirty="0" smtClean="0">
              <a:solidFill>
                <a:srgbClr val="002060"/>
              </a:solidFill>
              <a:cs typeface="B Titr" panose="00000700000000000000" pitchFamily="2" charset="-78"/>
            </a:endParaRPr>
          </a:p>
          <a:p>
            <a:pPr algn="ctr" rtl="1"/>
            <a:r>
              <a:rPr lang="ar-SA" sz="5400" b="1" dirty="0" smtClean="0">
                <a:solidFill>
                  <a:srgbClr val="002060"/>
                </a:solidFill>
                <a:cs typeface="B Titr" panose="00000700000000000000" pitchFamily="2" charset="-78"/>
              </a:rPr>
              <a:t> </a:t>
            </a:r>
            <a:r>
              <a:rPr lang="ar-SA" sz="4800" b="1" dirty="0" smtClean="0">
                <a:solidFill>
                  <a:srgbClr val="002060"/>
                </a:solidFill>
                <a:cs typeface="B Titr" panose="00000700000000000000" pitchFamily="2" charset="-78"/>
              </a:rPr>
              <a:t>(</a:t>
            </a:r>
            <a:r>
              <a:rPr lang="fa-IR" sz="4800" b="1" dirty="0" smtClean="0">
                <a:solidFill>
                  <a:srgbClr val="002060"/>
                </a:solidFill>
                <a:cs typeface="B Titr" panose="00000700000000000000" pitchFamily="2" charset="-78"/>
              </a:rPr>
              <a:t>در فرآیند یاددهی – یادگیری </a:t>
            </a:r>
            <a:r>
              <a:rPr lang="ar-SA" sz="4800" b="1" dirty="0" smtClean="0">
                <a:solidFill>
                  <a:srgbClr val="002060"/>
                </a:solidFill>
                <a:cs typeface="B Titr" panose="00000700000000000000" pitchFamily="2" charset="-78"/>
              </a:rPr>
              <a:t>)</a:t>
            </a:r>
            <a:endParaRPr lang="en-US" sz="1600" dirty="0">
              <a:solidFill>
                <a:srgbClr val="FF0000"/>
              </a:solidFill>
              <a:cs typeface="B Titr" panose="00000700000000000000" pitchFamily="2" charset="-78"/>
            </a:endParaRPr>
          </a:p>
        </p:txBody>
      </p:sp>
    </p:spTree>
    <p:extLst>
      <p:ext uri="{BB962C8B-B14F-4D97-AF65-F5344CB8AC3E}">
        <p14:creationId xmlns:p14="http://schemas.microsoft.com/office/powerpoint/2010/main" val="86512954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6859" y="1627093"/>
            <a:ext cx="11389658" cy="4593411"/>
          </a:xfrm>
          <a:solidFill>
            <a:schemeClr val="bg1"/>
          </a:solidFill>
          <a:ln>
            <a:solidFill>
              <a:srgbClr val="FF0000"/>
            </a:solidFill>
          </a:ln>
        </p:spPr>
        <p:txBody>
          <a:bodyPr>
            <a:normAutofit/>
          </a:bodyPr>
          <a:lstStyle/>
          <a:p>
            <a:pPr algn="r" rtl="1"/>
            <a:endParaRPr lang="fa-IR" sz="2800" dirty="0" smtClean="0">
              <a:cs typeface="B Titr" panose="00000700000000000000" pitchFamily="2" charset="-78"/>
            </a:endParaRPr>
          </a:p>
          <a:p>
            <a:pPr algn="r" rtl="1"/>
            <a:r>
              <a:rPr lang="fa-IR" sz="2800" dirty="0" smtClean="0">
                <a:cs typeface="B Titr" panose="00000700000000000000" pitchFamily="2" charset="-78"/>
              </a:rPr>
              <a:t>به دانش آموزی همیار گفته می شود که :</a:t>
            </a:r>
          </a:p>
          <a:p>
            <a:pPr algn="r" rtl="1"/>
            <a:endParaRPr lang="fa-IR" sz="1000" dirty="0" smtClean="0">
              <a:cs typeface="B Titr" panose="00000700000000000000" pitchFamily="2" charset="-78"/>
            </a:endParaRPr>
          </a:p>
          <a:p>
            <a:pPr marL="0" indent="0" algn="r" rtl="1">
              <a:buNone/>
            </a:pPr>
            <a:r>
              <a:rPr lang="fa-IR" sz="2800" dirty="0" smtClean="0">
                <a:cs typeface="B Titr" panose="00000700000000000000" pitchFamily="2" charset="-78"/>
              </a:rPr>
              <a:t>از نظر علمی در سطح قابل قبولی باشد و با راهنمایی دبیر، دانش آموزان لازم التوجه کلاس را تحت پوشش قرار داده و با تکرار، تمرین و مشارکت آنان را به سطح قابل قبولی ارتقا دهد.</a:t>
            </a:r>
            <a:endParaRPr lang="en-US" sz="2800" dirty="0">
              <a:cs typeface="B Titr" panose="00000700000000000000" pitchFamily="2" charset="-78"/>
            </a:endParaRPr>
          </a:p>
        </p:txBody>
      </p:sp>
      <p:sp>
        <p:nvSpPr>
          <p:cNvPr id="2" name="Title 1"/>
          <p:cNvSpPr>
            <a:spLocks noGrp="1"/>
          </p:cNvSpPr>
          <p:nvPr>
            <p:ph type="title"/>
          </p:nvPr>
        </p:nvSpPr>
        <p:spPr>
          <a:xfrm>
            <a:off x="2111189" y="201707"/>
            <a:ext cx="8310281" cy="1277470"/>
          </a:xfrm>
          <a:solidFill>
            <a:schemeClr val="bg1"/>
          </a:solidFill>
        </p:spPr>
        <p:txBody>
          <a:bodyPr>
            <a:noAutofit/>
          </a:bodyPr>
          <a:lstStyle/>
          <a:p>
            <a:pPr algn="ctr" rtl="1"/>
            <a:r>
              <a:rPr lang="en-US" sz="2800" dirty="0">
                <a:solidFill>
                  <a:srgbClr val="FF0000"/>
                </a:solidFill>
                <a:cs typeface="B Titr" panose="00000700000000000000" pitchFamily="2" charset="-78"/>
              </a:rPr>
              <a:t/>
            </a:r>
            <a:br>
              <a:rPr lang="en-US" sz="2800" dirty="0">
                <a:solidFill>
                  <a:srgbClr val="FF0000"/>
                </a:solidFill>
                <a:cs typeface="B Titr" panose="00000700000000000000" pitchFamily="2" charset="-78"/>
              </a:rPr>
            </a:br>
            <a:r>
              <a:rPr lang="fa-IR" sz="2800" b="1" dirty="0">
                <a:solidFill>
                  <a:srgbClr val="FF0000"/>
                </a:solidFill>
                <a:cs typeface="B Titr" panose="00000700000000000000" pitchFamily="2" charset="-78"/>
              </a:rPr>
              <a:t>همیار معلم به چه دانش آموزی گفته می </a:t>
            </a:r>
            <a:r>
              <a:rPr lang="fa-IR" sz="2800" b="1" dirty="0" smtClean="0">
                <a:solidFill>
                  <a:srgbClr val="FF0000"/>
                </a:solidFill>
                <a:cs typeface="B Titr" panose="00000700000000000000" pitchFamily="2" charset="-78"/>
              </a:rPr>
              <a:t>شود</a:t>
            </a:r>
            <a:r>
              <a:rPr lang="fa-IR" sz="2800" b="1" dirty="0">
                <a:solidFill>
                  <a:srgbClr val="FF0000"/>
                </a:solidFill>
                <a:cs typeface="B Titr" panose="00000700000000000000" pitchFamily="2" charset="-78"/>
              </a:rPr>
              <a:t>؟</a:t>
            </a:r>
            <a:endParaRPr lang="en-US" sz="2800" dirty="0">
              <a:solidFill>
                <a:srgbClr val="FF0000"/>
              </a:solidFill>
              <a:cs typeface="B Titr" panose="00000700000000000000" pitchFamily="2" charset="-78"/>
            </a:endParaRPr>
          </a:p>
        </p:txBody>
      </p:sp>
    </p:spTree>
    <p:extLst>
      <p:ext uri="{BB962C8B-B14F-4D97-AF65-F5344CB8AC3E}">
        <p14:creationId xmlns:p14="http://schemas.microsoft.com/office/powerpoint/2010/main" val="353651350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972" y="235688"/>
            <a:ext cx="8911687" cy="734043"/>
          </a:xfrm>
        </p:spPr>
        <p:txBody>
          <a:bodyPr>
            <a:noAutofit/>
          </a:bodyPr>
          <a:lstStyle/>
          <a:p>
            <a:pPr algn="ctr" rtl="1"/>
            <a:r>
              <a:rPr lang="fa-IR" b="1" dirty="0" smtClean="0">
                <a:solidFill>
                  <a:srgbClr val="FF0000"/>
                </a:solidFill>
                <a:cs typeface="B Titr" panose="00000700000000000000" pitchFamily="2" charset="-78"/>
              </a:rPr>
              <a:t>    </a:t>
            </a:r>
            <a:r>
              <a:rPr lang="ar-SA" b="1" dirty="0" smtClean="0">
                <a:solidFill>
                  <a:srgbClr val="FF0000"/>
                </a:solidFill>
                <a:cs typeface="B Titr" panose="00000700000000000000" pitchFamily="2" charset="-78"/>
              </a:rPr>
              <a:t>اهداف </a:t>
            </a:r>
            <a:r>
              <a:rPr lang="ar-SA" b="1" dirty="0">
                <a:solidFill>
                  <a:srgbClr val="FF0000"/>
                </a:solidFill>
                <a:cs typeface="B Titr" panose="00000700000000000000" pitchFamily="2" charset="-78"/>
              </a:rPr>
              <a:t>اجرای طرح همیار </a:t>
            </a:r>
            <a:r>
              <a:rPr lang="ar-SA" b="1" dirty="0" smtClean="0">
                <a:solidFill>
                  <a:srgbClr val="FF0000"/>
                </a:solidFill>
                <a:cs typeface="B Titr" panose="00000700000000000000" pitchFamily="2" charset="-78"/>
              </a:rPr>
              <a:t>معلم</a:t>
            </a:r>
            <a:r>
              <a:rPr lang="fa-IR" b="1" dirty="0" smtClean="0">
                <a:solidFill>
                  <a:srgbClr val="FF0000"/>
                </a:solidFill>
                <a:cs typeface="B Titr" panose="00000700000000000000" pitchFamily="2" charset="-78"/>
              </a:rPr>
              <a:t>    </a:t>
            </a: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endParaRPr lang="en-US" dirty="0">
              <a:solidFill>
                <a:srgbClr val="FF0000"/>
              </a:solidFill>
              <a:cs typeface="B Titr" panose="00000700000000000000" pitchFamily="2" charset="-78"/>
            </a:endParaRPr>
          </a:p>
        </p:txBody>
      </p:sp>
      <p:sp>
        <p:nvSpPr>
          <p:cNvPr id="3" name="Content Placeholder 2"/>
          <p:cNvSpPr>
            <a:spLocks noGrp="1"/>
          </p:cNvSpPr>
          <p:nvPr>
            <p:ph idx="1"/>
          </p:nvPr>
        </p:nvSpPr>
        <p:spPr>
          <a:xfrm>
            <a:off x="147918" y="1089212"/>
            <a:ext cx="11739282" cy="5392270"/>
          </a:xfrm>
          <a:solidFill>
            <a:schemeClr val="bg1"/>
          </a:solidFill>
        </p:spPr>
        <p:txBody>
          <a:bodyPr>
            <a:normAutofit lnSpcReduction="10000"/>
          </a:bodyPr>
          <a:lstStyle/>
          <a:p>
            <a:pPr algn="r" rtl="1"/>
            <a:r>
              <a:rPr lang="ar-SA" sz="2400" b="1" dirty="0">
                <a:cs typeface="B Titr" panose="00000700000000000000" pitchFamily="2" charset="-78"/>
              </a:rPr>
              <a:t>الف - بهره گیری ازتوانمندی های علمی دانش آموزان ممتاز هردرس به منظور رفع </a:t>
            </a:r>
            <a:r>
              <a:rPr lang="ar-SA" sz="2400" b="1" dirty="0" smtClean="0">
                <a:cs typeface="B Titr" panose="00000700000000000000" pitchFamily="2" charset="-78"/>
              </a:rPr>
              <a:t>تدریجی</a:t>
            </a:r>
            <a:r>
              <a:rPr lang="en-US" sz="2400" b="1" dirty="0" smtClean="0">
                <a:cs typeface="B Titr" panose="00000700000000000000" pitchFamily="2" charset="-78"/>
              </a:rPr>
              <a:t> </a:t>
            </a:r>
            <a:r>
              <a:rPr lang="ar-SA" sz="2400" b="1" dirty="0" smtClean="0">
                <a:cs typeface="B Titr" panose="00000700000000000000" pitchFamily="2" charset="-78"/>
              </a:rPr>
              <a:t>اشکالات </a:t>
            </a:r>
            <a:r>
              <a:rPr lang="ar-SA" sz="2400" b="1" dirty="0">
                <a:cs typeface="B Titr" panose="00000700000000000000" pitchFamily="2" charset="-78"/>
              </a:rPr>
              <a:t>درسی از سایر دانش آموزان</a:t>
            </a:r>
            <a:r>
              <a:rPr lang="en-US" sz="2400" b="1" dirty="0" smtClean="0">
                <a:cs typeface="B Titr" panose="00000700000000000000" pitchFamily="2" charset="-78"/>
              </a:rPr>
              <a:t>.</a:t>
            </a:r>
            <a:endParaRPr lang="fa-IR" sz="2400" b="1" dirty="0" smtClean="0">
              <a:cs typeface="B Titr" panose="00000700000000000000" pitchFamily="2" charset="-78"/>
            </a:endParaRPr>
          </a:p>
          <a:p>
            <a:pPr algn="r" rtl="1"/>
            <a:endParaRPr lang="en-US" sz="2400" dirty="0">
              <a:cs typeface="B Titr" panose="00000700000000000000" pitchFamily="2" charset="-78"/>
            </a:endParaRPr>
          </a:p>
          <a:p>
            <a:pPr algn="r" rtl="1"/>
            <a:r>
              <a:rPr lang="ar-SA" sz="2400" b="1" dirty="0">
                <a:cs typeface="B Titr" panose="00000700000000000000" pitchFamily="2" charset="-78"/>
              </a:rPr>
              <a:t>ب- نهادینه کردن فعالیتهای گروهی و ارتقاء کیفی تعامل اجتماعی دانش آموزان با یکدیگر</a:t>
            </a:r>
            <a:r>
              <a:rPr lang="en-US" sz="2400" b="1" dirty="0" smtClean="0">
                <a:cs typeface="B Titr" panose="00000700000000000000" pitchFamily="2" charset="-78"/>
              </a:rPr>
              <a:t>.</a:t>
            </a:r>
            <a:endParaRPr lang="fa-IR" sz="2400" b="1" dirty="0" smtClean="0">
              <a:cs typeface="B Titr" panose="00000700000000000000" pitchFamily="2" charset="-78"/>
            </a:endParaRPr>
          </a:p>
          <a:p>
            <a:pPr algn="r" rtl="1"/>
            <a:endParaRPr lang="en-US" sz="2400" dirty="0">
              <a:cs typeface="B Titr" panose="00000700000000000000" pitchFamily="2" charset="-78"/>
            </a:endParaRPr>
          </a:p>
          <a:p>
            <a:pPr algn="r" rtl="1"/>
            <a:r>
              <a:rPr lang="ar-SA" sz="2400" b="1" dirty="0">
                <a:cs typeface="B Titr" panose="00000700000000000000" pitchFamily="2" charset="-78"/>
              </a:rPr>
              <a:t>ج- تقویت اعتماد به نفس دانش آموزان در انجام فعالیت های روزمره وعلمی</a:t>
            </a:r>
            <a:r>
              <a:rPr lang="en-US" sz="2400" b="1" dirty="0" smtClean="0">
                <a:cs typeface="B Titr" panose="00000700000000000000" pitchFamily="2" charset="-78"/>
              </a:rPr>
              <a:t>.</a:t>
            </a:r>
            <a:endParaRPr lang="fa-IR" sz="2400" b="1" dirty="0" smtClean="0">
              <a:cs typeface="B Titr" panose="00000700000000000000" pitchFamily="2" charset="-78"/>
            </a:endParaRPr>
          </a:p>
          <a:p>
            <a:pPr algn="r" rtl="1"/>
            <a:endParaRPr lang="en-US" sz="2400" dirty="0">
              <a:cs typeface="B Titr" panose="00000700000000000000" pitchFamily="2" charset="-78"/>
            </a:endParaRPr>
          </a:p>
          <a:p>
            <a:pPr algn="r" rtl="1"/>
            <a:r>
              <a:rPr lang="ar-SA" sz="2400" b="1" dirty="0">
                <a:cs typeface="B Titr" panose="00000700000000000000" pitchFamily="2" charset="-78"/>
              </a:rPr>
              <a:t>د - جلب مشارکت دانش آموزان ممتاز وساعی در امر تعلیم وتربیت</a:t>
            </a:r>
            <a:r>
              <a:rPr lang="en-US" sz="2400" b="1" dirty="0" smtClean="0">
                <a:cs typeface="B Titr" panose="00000700000000000000" pitchFamily="2" charset="-78"/>
              </a:rPr>
              <a:t>.</a:t>
            </a:r>
            <a:endParaRPr lang="fa-IR" sz="2400" b="1" dirty="0" smtClean="0">
              <a:cs typeface="B Titr" panose="00000700000000000000" pitchFamily="2" charset="-78"/>
            </a:endParaRPr>
          </a:p>
          <a:p>
            <a:pPr algn="r" rtl="1"/>
            <a:endParaRPr lang="en-US" sz="2400" dirty="0">
              <a:cs typeface="B Titr" panose="00000700000000000000" pitchFamily="2" charset="-78"/>
            </a:endParaRPr>
          </a:p>
          <a:p>
            <a:pPr algn="r" rtl="1"/>
            <a:r>
              <a:rPr lang="ar-SA" sz="2400" b="1" dirty="0">
                <a:cs typeface="B Titr" panose="00000700000000000000" pitchFamily="2" charset="-78"/>
              </a:rPr>
              <a:t>ه- افزایش میزان موفقیت تحصیلی دانش آموزان از طریق فعال نمودن آنان </a:t>
            </a:r>
            <a:r>
              <a:rPr lang="ar-SA" sz="2400" b="1" dirty="0" smtClean="0">
                <a:cs typeface="B Titr" panose="00000700000000000000" pitchFamily="2" charset="-78"/>
              </a:rPr>
              <a:t>درفرایند </a:t>
            </a:r>
            <a:r>
              <a:rPr lang="ar-SA" sz="2400" b="1" dirty="0">
                <a:cs typeface="B Titr" panose="00000700000000000000" pitchFamily="2" charset="-78"/>
              </a:rPr>
              <a:t>یاددھی</a:t>
            </a:r>
            <a:r>
              <a:rPr lang="en-US" sz="2400" b="1" dirty="0">
                <a:cs typeface="B Titr" panose="00000700000000000000" pitchFamily="2" charset="-78"/>
              </a:rPr>
              <a:t>-</a:t>
            </a:r>
            <a:r>
              <a:rPr lang="ar-SA" sz="2400" b="1" dirty="0">
                <a:cs typeface="B Titr" panose="00000700000000000000" pitchFamily="2" charset="-78"/>
              </a:rPr>
              <a:t>یادگیری</a:t>
            </a:r>
            <a:r>
              <a:rPr lang="en-US" sz="2400" b="1" dirty="0" smtClean="0">
                <a:cs typeface="B Titr" panose="00000700000000000000" pitchFamily="2" charset="-78"/>
              </a:rPr>
              <a:t>.</a:t>
            </a:r>
            <a:endParaRPr lang="fa-IR" sz="2400" b="1" dirty="0" smtClean="0">
              <a:cs typeface="B Titr" panose="00000700000000000000" pitchFamily="2" charset="-78"/>
            </a:endParaRPr>
          </a:p>
          <a:p>
            <a:pPr algn="r" rtl="1"/>
            <a:endParaRPr lang="en-US" sz="2400" dirty="0">
              <a:cs typeface="B Titr" panose="00000700000000000000" pitchFamily="2" charset="-78"/>
            </a:endParaRPr>
          </a:p>
          <a:p>
            <a:pPr algn="r" rtl="1"/>
            <a:r>
              <a:rPr lang="ar-SA" sz="2400" b="1" dirty="0">
                <a:cs typeface="B Titr" panose="00000700000000000000" pitchFamily="2" charset="-78"/>
              </a:rPr>
              <a:t>ز - افزایش میزان مسئولیت پذیری دانش آموزان در انجام امور محوله</a:t>
            </a:r>
            <a:r>
              <a:rPr lang="en-US" sz="2400" b="1" dirty="0">
                <a:cs typeface="B Titr" panose="00000700000000000000" pitchFamily="2" charset="-78"/>
              </a:rPr>
              <a:t>.</a:t>
            </a:r>
            <a:endParaRPr lang="en-US" sz="2400" dirty="0">
              <a:cs typeface="B Titr" panose="00000700000000000000" pitchFamily="2" charset="-78"/>
            </a:endParaRPr>
          </a:p>
          <a:p>
            <a:pPr algn="r"/>
            <a:endParaRPr lang="en-US" sz="2400" dirty="0">
              <a:cs typeface="B Titr" panose="00000700000000000000" pitchFamily="2" charset="-78"/>
            </a:endParaRPr>
          </a:p>
        </p:txBody>
      </p:sp>
    </p:spTree>
    <p:extLst>
      <p:ext uri="{BB962C8B-B14F-4D97-AF65-F5344CB8AC3E}">
        <p14:creationId xmlns:p14="http://schemas.microsoft.com/office/powerpoint/2010/main" val="253183821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941" y="1452282"/>
            <a:ext cx="11618259" cy="5123329"/>
          </a:xfrm>
          <a:solidFill>
            <a:schemeClr val="bg1"/>
          </a:solidFill>
        </p:spPr>
        <p:txBody>
          <a:bodyPr>
            <a:noAutofit/>
          </a:bodyPr>
          <a:lstStyle/>
          <a:p>
            <a:pPr algn="justLow" rtl="1"/>
            <a:r>
              <a:rPr lang="fa-IR" sz="2000" b="1" dirty="0">
                <a:cs typeface="B Titr" panose="00000700000000000000" pitchFamily="2" charset="-78"/>
              </a:rPr>
              <a:t>1.امکان ابراز وجود به دانش آموز می دهد</a:t>
            </a:r>
            <a:r>
              <a:rPr lang="en-US" sz="2000" b="1" dirty="0" smtClean="0">
                <a:cs typeface="B Titr" panose="00000700000000000000" pitchFamily="2" charset="-78"/>
              </a:rPr>
              <a:t>.</a:t>
            </a:r>
            <a:endParaRPr lang="fa-IR" sz="2000" b="1" dirty="0" smtClean="0">
              <a:cs typeface="B Titr" panose="00000700000000000000" pitchFamily="2" charset="-78"/>
            </a:endParaRPr>
          </a:p>
          <a:p>
            <a:pPr algn="justLow" rtl="1"/>
            <a:endParaRPr lang="en-US" sz="2000" dirty="0">
              <a:cs typeface="B Titr" panose="00000700000000000000" pitchFamily="2" charset="-78"/>
            </a:endParaRPr>
          </a:p>
          <a:p>
            <a:pPr algn="justLow" rtl="1"/>
            <a:r>
              <a:rPr lang="ar-SA" sz="2000" b="1" dirty="0">
                <a:cs typeface="B Titr" panose="00000700000000000000" pitchFamily="2" charset="-78"/>
              </a:rPr>
              <a:t>2.</a:t>
            </a:r>
            <a:r>
              <a:rPr lang="en-US" sz="2000" b="1" dirty="0">
                <a:cs typeface="B Titr" panose="00000700000000000000" pitchFamily="2" charset="-78"/>
              </a:rPr>
              <a:t> </a:t>
            </a:r>
            <a:r>
              <a:rPr lang="fa-IR" sz="2000" b="1" dirty="0">
                <a:cs typeface="B Titr" panose="00000700000000000000" pitchFamily="2" charset="-78"/>
              </a:rPr>
              <a:t>دانش آموز احساس مسئولیت می کند، و در انجام این امرخود را در می یابد و تلاش می کند تا در مسیر درست گام</a:t>
            </a:r>
            <a:r>
              <a:rPr lang="ar-SA" sz="2000" b="1" dirty="0">
                <a:cs typeface="B Titr" panose="00000700000000000000" pitchFamily="2" charset="-78"/>
              </a:rPr>
              <a:t> بردارد</a:t>
            </a:r>
            <a:r>
              <a:rPr lang="fa-IR" sz="2000" b="1" dirty="0" smtClean="0">
                <a:cs typeface="B Titr" panose="00000700000000000000" pitchFamily="2" charset="-78"/>
              </a:rPr>
              <a:t>.</a:t>
            </a:r>
          </a:p>
          <a:p>
            <a:pPr algn="justLow" rtl="1"/>
            <a:endParaRPr lang="en-US" sz="2000" dirty="0">
              <a:cs typeface="B Titr" panose="00000700000000000000" pitchFamily="2" charset="-78"/>
            </a:endParaRPr>
          </a:p>
          <a:p>
            <a:pPr algn="justLow" rtl="1"/>
            <a:r>
              <a:rPr lang="ar-SA" sz="2000" b="1" dirty="0">
                <a:cs typeface="B Titr" panose="00000700000000000000" pitchFamily="2" charset="-78"/>
              </a:rPr>
              <a:t>3.</a:t>
            </a:r>
            <a:r>
              <a:rPr lang="fa-IR" sz="2000" b="1" dirty="0">
                <a:cs typeface="B Titr" panose="00000700000000000000" pitchFamily="2" charset="-78"/>
              </a:rPr>
              <a:t>دانش آموز هر ساعت و هر لحظه مورد ارزیابی قرارمی گیرد و همین روند اصلاحیِ پیوسته دانش آموز را با مسئولیت آشنا </a:t>
            </a:r>
            <a:r>
              <a:rPr lang="fa-IR" sz="2000" b="1" dirty="0" smtClean="0">
                <a:cs typeface="B Titr" panose="00000700000000000000" pitchFamily="2" charset="-78"/>
              </a:rPr>
              <a:t>می </a:t>
            </a:r>
            <a:r>
              <a:rPr lang="fa-IR" sz="2000" b="1" dirty="0">
                <a:cs typeface="B Titr" panose="00000700000000000000" pitchFamily="2" charset="-78"/>
              </a:rPr>
              <a:t>سازد</a:t>
            </a:r>
            <a:r>
              <a:rPr lang="fa-IR" sz="2000" b="1" dirty="0" smtClean="0">
                <a:cs typeface="B Titr" panose="00000700000000000000" pitchFamily="2" charset="-78"/>
              </a:rPr>
              <a:t>.</a:t>
            </a:r>
          </a:p>
          <a:p>
            <a:pPr algn="justLow" rtl="1"/>
            <a:endParaRPr lang="en-US" sz="2000" dirty="0">
              <a:cs typeface="B Titr" panose="00000700000000000000" pitchFamily="2" charset="-78"/>
            </a:endParaRPr>
          </a:p>
          <a:p>
            <a:pPr algn="justLow" rtl="1"/>
            <a:r>
              <a:rPr lang="ar-SA" sz="2000" b="1" dirty="0">
                <a:cs typeface="B Titr" panose="00000700000000000000" pitchFamily="2" charset="-78"/>
              </a:rPr>
              <a:t>4.</a:t>
            </a:r>
            <a:r>
              <a:rPr lang="fa-IR" sz="2000" b="1" dirty="0">
                <a:cs typeface="B Titr" panose="00000700000000000000" pitchFamily="2" charset="-78"/>
              </a:rPr>
              <a:t>در گذشته، دانش آموز، زمانی متوجه ضعف خود می شد که در پایان ترم، قرار داشت و زمان برای جبران کمبودها دیربود</a:t>
            </a:r>
            <a:r>
              <a:rPr lang="en-US" sz="2000" b="1" dirty="0" smtClean="0">
                <a:cs typeface="B Titr" panose="00000700000000000000" pitchFamily="2" charset="-78"/>
              </a:rPr>
              <a:t>.</a:t>
            </a:r>
            <a:endParaRPr lang="fa-IR" sz="2000" b="1" dirty="0" smtClean="0">
              <a:cs typeface="B Titr" panose="00000700000000000000" pitchFamily="2" charset="-78"/>
            </a:endParaRPr>
          </a:p>
          <a:p>
            <a:pPr marL="0" indent="0" algn="justLow" rtl="1">
              <a:buNone/>
            </a:pPr>
            <a:r>
              <a:rPr lang="en-US" sz="2000" b="1" dirty="0">
                <a:cs typeface="B Titr" panose="00000700000000000000" pitchFamily="2" charset="-78"/>
              </a:rPr>
              <a:t/>
            </a:r>
            <a:br>
              <a:rPr lang="en-US" sz="2000" b="1" dirty="0">
                <a:cs typeface="B Titr" panose="00000700000000000000" pitchFamily="2" charset="-78"/>
              </a:rPr>
            </a:br>
            <a:r>
              <a:rPr lang="ar-SA" sz="2000" b="1" dirty="0">
                <a:cs typeface="B Titr" panose="00000700000000000000" pitchFamily="2" charset="-78"/>
              </a:rPr>
              <a:t>5.</a:t>
            </a:r>
            <a:r>
              <a:rPr lang="en-US" sz="2000" b="1" dirty="0">
                <a:cs typeface="B Titr" panose="00000700000000000000" pitchFamily="2" charset="-78"/>
              </a:rPr>
              <a:t> </a:t>
            </a:r>
            <a:r>
              <a:rPr lang="fa-IR" sz="2000" b="1" dirty="0">
                <a:cs typeface="B Titr" panose="00000700000000000000" pitchFamily="2" charset="-78"/>
              </a:rPr>
              <a:t>اجرای این طرح یکی از را ههای کاهش افت تحصیلی است</a:t>
            </a:r>
            <a:r>
              <a:rPr lang="en-US" sz="2000" b="1" dirty="0">
                <a:cs typeface="B Titr" panose="00000700000000000000" pitchFamily="2" charset="-78"/>
              </a:rPr>
              <a:t>.</a:t>
            </a:r>
            <a:endParaRPr lang="en-US" sz="2000" dirty="0">
              <a:cs typeface="B Titr" panose="00000700000000000000" pitchFamily="2" charset="-78"/>
            </a:endParaRPr>
          </a:p>
          <a:p>
            <a:pPr algn="justLow"/>
            <a:endParaRPr lang="en-US" sz="2000" dirty="0">
              <a:cs typeface="B Titr" panose="00000700000000000000" pitchFamily="2" charset="-78"/>
            </a:endParaRPr>
          </a:p>
        </p:txBody>
      </p:sp>
      <p:sp>
        <p:nvSpPr>
          <p:cNvPr id="2" name="Title 1"/>
          <p:cNvSpPr>
            <a:spLocks noGrp="1"/>
          </p:cNvSpPr>
          <p:nvPr>
            <p:ph type="title"/>
          </p:nvPr>
        </p:nvSpPr>
        <p:spPr>
          <a:xfrm>
            <a:off x="2135725" y="395509"/>
            <a:ext cx="8911687" cy="1056773"/>
          </a:xfrm>
        </p:spPr>
        <p:txBody>
          <a:bodyPr>
            <a:normAutofit/>
          </a:bodyPr>
          <a:lstStyle/>
          <a:p>
            <a:pPr algn="ctr"/>
            <a:r>
              <a:rPr lang="fa-IR" b="1" dirty="0" smtClean="0">
                <a:solidFill>
                  <a:srgbClr val="FF0000"/>
                </a:solidFill>
                <a:cs typeface="B Titr" panose="00000700000000000000" pitchFamily="2" charset="-78"/>
              </a:rPr>
              <a:t>نتایجی </a:t>
            </a:r>
            <a:r>
              <a:rPr lang="fa-IR" b="1" dirty="0">
                <a:solidFill>
                  <a:srgbClr val="FF0000"/>
                </a:solidFill>
                <a:cs typeface="B Titr" panose="00000700000000000000" pitchFamily="2" charset="-78"/>
              </a:rPr>
              <a:t>که اجرای این طرح به دنبال </a:t>
            </a:r>
            <a:r>
              <a:rPr lang="fa-IR" b="1" dirty="0" smtClean="0">
                <a:solidFill>
                  <a:srgbClr val="FF0000"/>
                </a:solidFill>
                <a:cs typeface="B Titr" panose="00000700000000000000" pitchFamily="2" charset="-78"/>
              </a:rPr>
              <a:t>دارد</a:t>
            </a:r>
            <a:endParaRPr lang="en-US" dirty="0">
              <a:solidFill>
                <a:srgbClr val="FF0000"/>
              </a:solidFill>
              <a:cs typeface="B Titr" panose="00000700000000000000" pitchFamily="2" charset="-78"/>
            </a:endParaRPr>
          </a:p>
        </p:txBody>
      </p:sp>
    </p:spTree>
    <p:extLst>
      <p:ext uri="{BB962C8B-B14F-4D97-AF65-F5344CB8AC3E}">
        <p14:creationId xmlns:p14="http://schemas.microsoft.com/office/powerpoint/2010/main" val="269895339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9519" y="624110"/>
            <a:ext cx="9985094" cy="1280890"/>
          </a:xfrm>
        </p:spPr>
        <p:txBody>
          <a:bodyPr>
            <a:normAutofit/>
          </a:bodyPr>
          <a:lstStyle/>
          <a:p>
            <a:pPr algn="ctr" rtl="1"/>
            <a:r>
              <a:rPr lang="ar-SA" sz="2800" b="1" dirty="0">
                <a:solidFill>
                  <a:srgbClr val="FF0000"/>
                </a:solidFill>
                <a:cs typeface="B Titr" panose="00000700000000000000" pitchFamily="2" charset="-78"/>
              </a:rPr>
              <a:t>ازجمله وظایف کمکی که دانش آموزان منتخب یا سرگروه(همیارمعلم) زیرنظرمعلم به آن می پردازند برخی از موارد ذیل می باشد</a:t>
            </a:r>
            <a:r>
              <a:rPr lang="en-US" sz="2800" b="1" dirty="0">
                <a:solidFill>
                  <a:srgbClr val="FF0000"/>
                </a:solidFill>
                <a:cs typeface="B Titr" panose="00000700000000000000" pitchFamily="2" charset="-78"/>
              </a:rPr>
              <a:t>:</a:t>
            </a:r>
            <a:endParaRPr lang="en-US" sz="2800" dirty="0">
              <a:solidFill>
                <a:srgbClr val="FF0000"/>
              </a:solidFill>
              <a:cs typeface="B Titr" panose="00000700000000000000" pitchFamily="2" charset="-78"/>
            </a:endParaRPr>
          </a:p>
        </p:txBody>
      </p:sp>
      <p:sp>
        <p:nvSpPr>
          <p:cNvPr id="3" name="Content Placeholder 2"/>
          <p:cNvSpPr>
            <a:spLocks noGrp="1"/>
          </p:cNvSpPr>
          <p:nvPr>
            <p:ph idx="1"/>
          </p:nvPr>
        </p:nvSpPr>
        <p:spPr>
          <a:xfrm>
            <a:off x="1048871" y="1905000"/>
            <a:ext cx="10455741" cy="4146176"/>
          </a:xfrm>
          <a:solidFill>
            <a:schemeClr val="bg1"/>
          </a:solidFill>
        </p:spPr>
        <p:txBody>
          <a:bodyPr>
            <a:normAutofit/>
          </a:bodyPr>
          <a:lstStyle/>
          <a:p>
            <a:pPr algn="r" rtl="1"/>
            <a:r>
              <a:rPr lang="ar-SA" b="1" dirty="0">
                <a:cs typeface="B Titr" panose="00000700000000000000" pitchFamily="2" charset="-78"/>
              </a:rPr>
              <a:t>1. تقویت بنیه علمی دانش آموزان ضعیف</a:t>
            </a:r>
            <a:r>
              <a:rPr lang="en-US" b="1" dirty="0">
                <a:cs typeface="B Titr" panose="00000700000000000000" pitchFamily="2" charset="-78"/>
              </a:rPr>
              <a:t>.</a:t>
            </a:r>
            <a:endParaRPr lang="en-US" dirty="0">
              <a:cs typeface="B Titr" panose="00000700000000000000" pitchFamily="2" charset="-78"/>
            </a:endParaRPr>
          </a:p>
          <a:p>
            <a:pPr algn="r" rtl="1"/>
            <a:r>
              <a:rPr lang="ar-SA" b="1" dirty="0">
                <a:cs typeface="B Titr" panose="00000700000000000000" pitchFamily="2" charset="-78"/>
              </a:rPr>
              <a:t>2. بازدید تکالیف درسی</a:t>
            </a:r>
            <a:r>
              <a:rPr lang="en-US" b="1" dirty="0">
                <a:cs typeface="B Titr" panose="00000700000000000000" pitchFamily="2" charset="-78"/>
              </a:rPr>
              <a:t>.</a:t>
            </a:r>
            <a:endParaRPr lang="en-US" dirty="0">
              <a:cs typeface="B Titr" panose="00000700000000000000" pitchFamily="2" charset="-78"/>
            </a:endParaRPr>
          </a:p>
          <a:p>
            <a:pPr algn="r" rtl="1"/>
            <a:r>
              <a:rPr lang="ar-SA" b="1" dirty="0">
                <a:cs typeface="B Titr" panose="00000700000000000000" pitchFamily="2" charset="-78"/>
              </a:rPr>
              <a:t>3.پرسش کلاسی</a:t>
            </a:r>
            <a:r>
              <a:rPr lang="en-US" b="1" dirty="0">
                <a:cs typeface="B Titr" panose="00000700000000000000" pitchFamily="2" charset="-78"/>
              </a:rPr>
              <a:t>.</a:t>
            </a:r>
            <a:endParaRPr lang="en-US" dirty="0">
              <a:cs typeface="B Titr" panose="00000700000000000000" pitchFamily="2" charset="-78"/>
            </a:endParaRPr>
          </a:p>
          <a:p>
            <a:pPr algn="r" rtl="1"/>
            <a:r>
              <a:rPr lang="ar-SA" b="1" dirty="0">
                <a:cs typeface="B Titr" panose="00000700000000000000" pitchFamily="2" charset="-78"/>
              </a:rPr>
              <a:t>4. کمک در انجام فعالیت های درسی</a:t>
            </a:r>
            <a:endParaRPr lang="en-US" dirty="0">
              <a:cs typeface="B Titr" panose="00000700000000000000" pitchFamily="2" charset="-78"/>
            </a:endParaRPr>
          </a:p>
          <a:p>
            <a:pPr algn="r" rtl="1"/>
            <a:r>
              <a:rPr lang="ar-SA" b="1" dirty="0">
                <a:cs typeface="B Titr" panose="00000700000000000000" pitchFamily="2" charset="-78"/>
              </a:rPr>
              <a:t>5. در صورت عدم حضور معلم، کار پرسش و در صورت توانایی ،کارکمک تدریس را برای دانش آموزان ضعیف انجام دهد</a:t>
            </a:r>
            <a:r>
              <a:rPr lang="en-US" b="1" dirty="0">
                <a:cs typeface="B Titr" panose="00000700000000000000" pitchFamily="2" charset="-78"/>
              </a:rPr>
              <a:t>.</a:t>
            </a:r>
            <a:endParaRPr lang="en-US" dirty="0">
              <a:cs typeface="B Titr" panose="00000700000000000000" pitchFamily="2" charset="-78"/>
            </a:endParaRPr>
          </a:p>
          <a:p>
            <a:pPr algn="r" rtl="1"/>
            <a:r>
              <a:rPr lang="ar-SA" b="1" dirty="0">
                <a:cs typeface="B Titr" panose="00000700000000000000" pitchFamily="2" charset="-78"/>
              </a:rPr>
              <a:t>6 .این شخص فعالیت های دانش آموزان ضعیف و تکالیف را به آنها یاد آوری می کند</a:t>
            </a:r>
            <a:r>
              <a:rPr lang="en-US" b="1" dirty="0">
                <a:cs typeface="B Titr" panose="00000700000000000000" pitchFamily="2" charset="-78"/>
              </a:rPr>
              <a:t>.</a:t>
            </a:r>
            <a:endParaRPr lang="en-US" dirty="0">
              <a:cs typeface="B Titr" panose="00000700000000000000" pitchFamily="2" charset="-78"/>
            </a:endParaRPr>
          </a:p>
          <a:p>
            <a:pPr algn="r" rtl="1"/>
            <a:r>
              <a:rPr lang="ar-SA" b="1" dirty="0">
                <a:cs typeface="B Titr" panose="00000700000000000000" pitchFamily="2" charset="-78"/>
              </a:rPr>
              <a:t>7. در صورت غیبت دانش آموزان مطالب درسی را برای آنان توضیح داده یا وضعیت درس را به آنها اطلاع می دهد</a:t>
            </a:r>
            <a:r>
              <a:rPr lang="en-US" b="1" dirty="0">
                <a:cs typeface="B Titr" panose="00000700000000000000" pitchFamily="2" charset="-78"/>
              </a:rPr>
              <a:t>.</a:t>
            </a:r>
            <a:endParaRPr lang="en-US" dirty="0">
              <a:cs typeface="B Titr" panose="00000700000000000000" pitchFamily="2" charset="-78"/>
            </a:endParaRPr>
          </a:p>
          <a:p>
            <a:pPr algn="r" rtl="1"/>
            <a:r>
              <a:rPr lang="ar-SA" b="1" dirty="0">
                <a:cs typeface="B Titr" panose="00000700000000000000" pitchFamily="2" charset="-78"/>
              </a:rPr>
              <a:t>8 .همیار معلم می تواند برای دانش آموزانی که در درس پیشرفت نموده و تلاش قابل ملاحظه ای داشته اند در خواست تشویق و جایزه نماید</a:t>
            </a:r>
            <a:r>
              <a:rPr lang="en-US" b="1" dirty="0" smtClean="0">
                <a:cs typeface="B Titr" panose="00000700000000000000" pitchFamily="2" charset="-78"/>
              </a:rPr>
              <a:t>.</a:t>
            </a:r>
            <a:endParaRPr lang="fa-IR" b="1" dirty="0" smtClean="0">
              <a:cs typeface="B Titr" panose="00000700000000000000" pitchFamily="2" charset="-78"/>
            </a:endParaRPr>
          </a:p>
          <a:p>
            <a:pPr algn="r" rtl="1"/>
            <a:r>
              <a:rPr lang="fa-IR" b="1" dirty="0" smtClean="0">
                <a:cs typeface="B Titr" panose="00000700000000000000" pitchFamily="2" charset="-78"/>
              </a:rPr>
              <a:t>9.ساختن پوسترهای علمی،ساختن کلاس به شکل موضوعی، راه اندازی انجمن های علمی و درسی ،‌ نوشتن مقاله  به صورت گروهی  از مطالب درسی با مشارکت اعضای گروه  </a:t>
            </a:r>
            <a:endParaRPr lang="en-US" dirty="0">
              <a:cs typeface="B Titr" panose="00000700000000000000" pitchFamily="2" charset="-78"/>
            </a:endParaRPr>
          </a:p>
          <a:p>
            <a:pPr algn="r"/>
            <a:endParaRPr lang="en-US" dirty="0">
              <a:cs typeface="B Titr" panose="00000700000000000000" pitchFamily="2" charset="-78"/>
            </a:endParaRPr>
          </a:p>
        </p:txBody>
      </p:sp>
    </p:spTree>
    <p:extLst>
      <p:ext uri="{BB962C8B-B14F-4D97-AF65-F5344CB8AC3E}">
        <p14:creationId xmlns:p14="http://schemas.microsoft.com/office/powerpoint/2010/main" val="200920555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9417" y="314827"/>
            <a:ext cx="10095537" cy="635064"/>
          </a:xfrm>
        </p:spPr>
        <p:txBody>
          <a:bodyPr>
            <a:normAutofit fontScale="90000"/>
          </a:bodyPr>
          <a:lstStyle/>
          <a:p>
            <a:pPr algn="ctr"/>
            <a:r>
              <a:rPr lang="en-US" dirty="0">
                <a:solidFill>
                  <a:srgbClr val="FF0000"/>
                </a:solidFill>
                <a:cs typeface="B Titr" panose="00000700000000000000" pitchFamily="2" charset="-78"/>
              </a:rPr>
              <a:t>	</a:t>
            </a:r>
            <a:r>
              <a:rPr lang="ar-SA" b="1" dirty="0">
                <a:solidFill>
                  <a:srgbClr val="FF0000"/>
                </a:solidFill>
                <a:cs typeface="B Titr" panose="00000700000000000000" pitchFamily="2" charset="-78"/>
              </a:rPr>
              <a:t>ا</a:t>
            </a:r>
            <a:r>
              <a:rPr lang="ar-SA" dirty="0">
                <a:solidFill>
                  <a:srgbClr val="FF0000"/>
                </a:solidFill>
                <a:cs typeface="B Titr" panose="00000700000000000000" pitchFamily="2" charset="-78"/>
              </a:rPr>
              <a:t>قدامات انجام شده توسط دبیر </a:t>
            </a:r>
            <a:r>
              <a:rPr lang="ar-SA" dirty="0" smtClean="0">
                <a:solidFill>
                  <a:srgbClr val="FF0000"/>
                </a:solidFill>
                <a:cs typeface="B Titr" panose="00000700000000000000" pitchFamily="2" charset="-78"/>
              </a:rPr>
              <a:t>در طرح </a:t>
            </a:r>
            <a:r>
              <a:rPr lang="ar-SA" dirty="0">
                <a:solidFill>
                  <a:srgbClr val="FF0000"/>
                </a:solidFill>
                <a:cs typeface="B Titr" panose="00000700000000000000" pitchFamily="2" charset="-78"/>
              </a:rPr>
              <a:t>همیار </a:t>
            </a:r>
            <a:r>
              <a:rPr lang="ar-SA" dirty="0" smtClean="0">
                <a:solidFill>
                  <a:srgbClr val="FF0000"/>
                </a:solidFill>
                <a:cs typeface="B Titr" panose="00000700000000000000" pitchFamily="2" charset="-78"/>
              </a:rPr>
              <a:t>معلم</a:t>
            </a: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endParaRPr lang="en-US" dirty="0">
              <a:solidFill>
                <a:srgbClr val="FF0000"/>
              </a:solidFill>
              <a:cs typeface="B Titr" panose="00000700000000000000" pitchFamily="2" charset="-78"/>
            </a:endParaRPr>
          </a:p>
        </p:txBody>
      </p:sp>
      <p:sp>
        <p:nvSpPr>
          <p:cNvPr id="3" name="Content Placeholder 2"/>
          <p:cNvSpPr>
            <a:spLocks noGrp="1"/>
          </p:cNvSpPr>
          <p:nvPr>
            <p:ph idx="1"/>
          </p:nvPr>
        </p:nvSpPr>
        <p:spPr>
          <a:xfrm>
            <a:off x="374754" y="1048870"/>
            <a:ext cx="11557416" cy="5472953"/>
          </a:xfrm>
          <a:solidFill>
            <a:schemeClr val="bg1"/>
          </a:solidFill>
        </p:spPr>
        <p:txBody>
          <a:bodyPr>
            <a:noAutofit/>
          </a:bodyPr>
          <a:lstStyle/>
          <a:p>
            <a:pPr algn="r" rtl="1"/>
            <a:r>
              <a:rPr lang="ar-SA" sz="2400" dirty="0">
                <a:cs typeface="B Titr" panose="00000700000000000000" pitchFamily="2" charset="-78"/>
              </a:rPr>
              <a:t>1-   به منظور </a:t>
            </a:r>
            <a:r>
              <a:rPr lang="ar-SA" sz="2400" dirty="0" smtClean="0">
                <a:cs typeface="B Titr" panose="00000700000000000000" pitchFamily="2" charset="-78"/>
              </a:rPr>
              <a:t>ارتقا</a:t>
            </a:r>
            <a:r>
              <a:rPr lang="fa-IR" sz="2400" dirty="0" smtClean="0">
                <a:cs typeface="B Titr" panose="00000700000000000000" pitchFamily="2" charset="-78"/>
              </a:rPr>
              <a:t>ء</a:t>
            </a:r>
            <a:r>
              <a:rPr lang="ar-SA" sz="2400" dirty="0" smtClean="0">
                <a:cs typeface="B Titr" panose="00000700000000000000" pitchFamily="2" charset="-78"/>
              </a:rPr>
              <a:t> </a:t>
            </a:r>
            <a:r>
              <a:rPr lang="ar-SA" sz="2400" dirty="0">
                <a:cs typeface="B Titr" panose="00000700000000000000" pitchFamily="2" charset="-78"/>
              </a:rPr>
              <a:t>یادگیری دانش آموزان ضعیف و افزایش بهره وری در کلاس </a:t>
            </a:r>
            <a:r>
              <a:rPr lang="fa-IR" sz="2400" dirty="0" smtClean="0">
                <a:cs typeface="B Titr" panose="00000700000000000000" pitchFamily="2" charset="-78"/>
              </a:rPr>
              <a:t>، </a:t>
            </a:r>
            <a:r>
              <a:rPr lang="ar-SA" sz="2400" dirty="0" smtClean="0">
                <a:cs typeface="B Titr" panose="00000700000000000000" pitchFamily="2" charset="-78"/>
              </a:rPr>
              <a:t>از </a:t>
            </a:r>
            <a:r>
              <a:rPr lang="ar-SA" sz="2400" dirty="0">
                <a:cs typeface="B Titr" panose="00000700000000000000" pitchFamily="2" charset="-78"/>
              </a:rPr>
              <a:t>دانش </a:t>
            </a:r>
            <a:r>
              <a:rPr lang="fa-IR" sz="2400" dirty="0" smtClean="0">
                <a:cs typeface="B Titr" panose="00000700000000000000" pitchFamily="2" charset="-78"/>
              </a:rPr>
              <a:t>آ</a:t>
            </a:r>
            <a:r>
              <a:rPr lang="ar-SA" sz="2400" dirty="0" smtClean="0">
                <a:cs typeface="B Titr" panose="00000700000000000000" pitchFamily="2" charset="-78"/>
              </a:rPr>
              <a:t>موزان </a:t>
            </a:r>
            <a:r>
              <a:rPr lang="ar-SA" sz="2400" dirty="0">
                <a:cs typeface="B Titr" panose="00000700000000000000" pitchFamily="2" charset="-78"/>
              </a:rPr>
              <a:t>برتر در کلاس </a:t>
            </a:r>
            <a:r>
              <a:rPr lang="ar-SA" sz="2400" dirty="0" smtClean="0">
                <a:cs typeface="B Titr" panose="00000700000000000000" pitchFamily="2" charset="-78"/>
              </a:rPr>
              <a:t>ب</a:t>
            </a:r>
            <a:r>
              <a:rPr lang="fa-IR" sz="2400" dirty="0" smtClean="0">
                <a:cs typeface="B Titr" panose="00000700000000000000" pitchFamily="2" charset="-78"/>
              </a:rPr>
              <a:t>ه </a:t>
            </a:r>
            <a:r>
              <a:rPr lang="ar-SA" sz="2400" dirty="0" smtClean="0">
                <a:cs typeface="B Titr" panose="00000700000000000000" pitchFamily="2" charset="-78"/>
              </a:rPr>
              <a:t>عنوان </a:t>
            </a:r>
            <a:r>
              <a:rPr lang="ar-SA" sz="2400" dirty="0">
                <a:cs typeface="B Titr" panose="00000700000000000000" pitchFamily="2" charset="-78"/>
              </a:rPr>
              <a:t>سرگروه "همیار معلم " انتخاب </a:t>
            </a:r>
            <a:r>
              <a:rPr lang="fa-IR" sz="2400" dirty="0" smtClean="0">
                <a:cs typeface="B Titr" panose="00000700000000000000" pitchFamily="2" charset="-78"/>
              </a:rPr>
              <a:t>شوند و </a:t>
            </a:r>
            <a:r>
              <a:rPr lang="ar-SA" sz="2400" dirty="0" smtClean="0">
                <a:cs typeface="B Titr" panose="00000700000000000000" pitchFamily="2" charset="-78"/>
              </a:rPr>
              <a:t>هر </a:t>
            </a:r>
            <a:r>
              <a:rPr lang="ar-SA" sz="2400" dirty="0">
                <a:cs typeface="B Titr" panose="00000700000000000000" pitchFamily="2" charset="-78"/>
              </a:rPr>
              <a:t>سر گروه در وقت های خارج از کلاس و همچنین در خود کلاس </a:t>
            </a:r>
            <a:r>
              <a:rPr lang="ar-SA" sz="2400" dirty="0" smtClean="0">
                <a:cs typeface="B Titr" panose="00000700000000000000" pitchFamily="2" charset="-78"/>
              </a:rPr>
              <a:t>درس</a:t>
            </a:r>
            <a:r>
              <a:rPr lang="fa-IR" sz="2400" dirty="0" smtClean="0">
                <a:cs typeface="B Titr" panose="00000700000000000000" pitchFamily="2" charset="-78"/>
              </a:rPr>
              <a:t>،</a:t>
            </a:r>
            <a:r>
              <a:rPr lang="ar-SA" sz="2400" dirty="0" smtClean="0">
                <a:cs typeface="B Titr" panose="00000700000000000000" pitchFamily="2" charset="-78"/>
              </a:rPr>
              <a:t> </a:t>
            </a:r>
            <a:r>
              <a:rPr lang="ar-SA" sz="2400" dirty="0">
                <a:cs typeface="B Titr" panose="00000700000000000000" pitchFamily="2" charset="-78"/>
              </a:rPr>
              <a:t>مسئولیت آموزش سایر هم گروهی های خود را بر عهده بگیرد</a:t>
            </a:r>
            <a:r>
              <a:rPr lang="ar-SA" sz="2400" dirty="0" smtClean="0">
                <a:cs typeface="B Titr" panose="00000700000000000000" pitchFamily="2" charset="-78"/>
              </a:rPr>
              <a:t>.</a:t>
            </a:r>
            <a:endParaRPr lang="fa-IR" sz="2400" dirty="0" smtClean="0">
              <a:cs typeface="B Titr" panose="00000700000000000000" pitchFamily="2" charset="-78"/>
            </a:endParaRPr>
          </a:p>
          <a:p>
            <a:pPr algn="r" rtl="1"/>
            <a:endParaRPr lang="en-US" sz="2400" dirty="0">
              <a:cs typeface="B Titr" panose="00000700000000000000" pitchFamily="2" charset="-78"/>
            </a:endParaRPr>
          </a:p>
          <a:p>
            <a:pPr algn="r" rtl="1"/>
            <a:r>
              <a:rPr lang="ar-SA" sz="2400" dirty="0">
                <a:cs typeface="B Titr" panose="00000700000000000000" pitchFamily="2" charset="-78"/>
              </a:rPr>
              <a:t>2- </a:t>
            </a:r>
            <a:r>
              <a:rPr lang="ar-SA" sz="2400" dirty="0" smtClean="0">
                <a:cs typeface="B Titr" panose="00000700000000000000" pitchFamily="2" charset="-78"/>
              </a:rPr>
              <a:t>انتخاب </a:t>
            </a:r>
            <a:r>
              <a:rPr lang="ar-SA" sz="2400" dirty="0">
                <a:cs typeface="B Titr" panose="00000700000000000000" pitchFamily="2" charset="-78"/>
              </a:rPr>
              <a:t>دانش آموزان محبوب و درس خوان و فعال و مسلط به تدریس و مصمم </a:t>
            </a:r>
            <a:r>
              <a:rPr lang="ar-SA" sz="2400" dirty="0" smtClean="0">
                <a:cs typeface="B Titr" panose="00000700000000000000" pitchFamily="2" charset="-78"/>
              </a:rPr>
              <a:t>ب</a:t>
            </a:r>
            <a:r>
              <a:rPr lang="fa-IR" sz="2400" dirty="0" smtClean="0">
                <a:cs typeface="B Titr" panose="00000700000000000000" pitchFamily="2" charset="-78"/>
              </a:rPr>
              <a:t>ه </a:t>
            </a:r>
            <a:r>
              <a:rPr lang="ar-SA" sz="2400" dirty="0" smtClean="0">
                <a:cs typeface="B Titr" panose="00000700000000000000" pitchFamily="2" charset="-78"/>
              </a:rPr>
              <a:t>عنوان</a:t>
            </a:r>
            <a:r>
              <a:rPr lang="ar-SA" sz="2400" dirty="0">
                <a:cs typeface="B Titr" panose="00000700000000000000" pitchFamily="2" charset="-78"/>
              </a:rPr>
              <a:t>  همیار معلم </a:t>
            </a:r>
            <a:r>
              <a:rPr lang="ar-SA" sz="2400" dirty="0" smtClean="0">
                <a:cs typeface="B Titr" panose="00000700000000000000" pitchFamily="2" charset="-78"/>
              </a:rPr>
              <a:t>.</a:t>
            </a:r>
            <a:endParaRPr lang="fa-IR" sz="2400" dirty="0" smtClean="0">
              <a:cs typeface="B Titr" panose="00000700000000000000" pitchFamily="2" charset="-78"/>
            </a:endParaRPr>
          </a:p>
          <a:p>
            <a:pPr algn="r" rtl="1"/>
            <a:endParaRPr lang="en-US" sz="2400" dirty="0">
              <a:cs typeface="B Titr" panose="00000700000000000000" pitchFamily="2" charset="-78"/>
            </a:endParaRPr>
          </a:p>
          <a:p>
            <a:pPr algn="r" rtl="1"/>
            <a:r>
              <a:rPr lang="ar-SA" sz="2400" dirty="0">
                <a:cs typeface="B Titr" panose="00000700000000000000" pitchFamily="2" charset="-78"/>
              </a:rPr>
              <a:t>3- استفاده از روشهای تشویقی برای همیاران </a:t>
            </a:r>
            <a:r>
              <a:rPr lang="ar-SA" sz="2400" dirty="0" smtClean="0">
                <a:cs typeface="B Titr" panose="00000700000000000000" pitchFamily="2" charset="-78"/>
              </a:rPr>
              <a:t>معلم</a:t>
            </a:r>
            <a:r>
              <a:rPr lang="fa-IR" sz="2400" dirty="0" smtClean="0">
                <a:cs typeface="B Titr" panose="00000700000000000000" pitchFamily="2" charset="-78"/>
              </a:rPr>
              <a:t> برای </a:t>
            </a:r>
            <a:r>
              <a:rPr lang="ar-SA" sz="2400" dirty="0" smtClean="0">
                <a:cs typeface="B Titr" panose="00000700000000000000" pitchFamily="2" charset="-78"/>
              </a:rPr>
              <a:t> </a:t>
            </a:r>
            <a:r>
              <a:rPr lang="ar-SA" sz="2400" dirty="0">
                <a:cs typeface="B Titr" panose="00000700000000000000" pitchFamily="2" charset="-78"/>
              </a:rPr>
              <a:t>ایجاد انگیزه </a:t>
            </a:r>
            <a:r>
              <a:rPr lang="fa-IR" sz="2400" dirty="0" smtClean="0">
                <a:cs typeface="B Titr" panose="00000700000000000000" pitchFamily="2" charset="-78"/>
              </a:rPr>
              <a:t>در ایشان</a:t>
            </a:r>
            <a:endParaRPr lang="fa-IR" sz="2400" dirty="0">
              <a:cs typeface="B Titr" panose="00000700000000000000" pitchFamily="2" charset="-78"/>
            </a:endParaRPr>
          </a:p>
          <a:p>
            <a:pPr algn="r" rtl="1"/>
            <a:endParaRPr lang="en-US" sz="2400" dirty="0">
              <a:cs typeface="B Titr" panose="00000700000000000000" pitchFamily="2" charset="-78"/>
            </a:endParaRPr>
          </a:p>
          <a:p>
            <a:pPr algn="r" rtl="1"/>
            <a:r>
              <a:rPr lang="ar-SA" sz="2400" dirty="0">
                <a:cs typeface="B Titr" panose="00000700000000000000" pitchFamily="2" charset="-78"/>
              </a:rPr>
              <a:t>4- توجیه و آموزش دانش آموزان نقش آفرین </a:t>
            </a:r>
            <a:r>
              <a:rPr lang="fa-IR" sz="2400" dirty="0" smtClean="0">
                <a:cs typeface="B Titr" panose="00000700000000000000" pitchFamily="2" charset="-78"/>
              </a:rPr>
              <a:t>( همیار معلم ) </a:t>
            </a:r>
            <a:r>
              <a:rPr lang="ar-SA" sz="2400" dirty="0" smtClean="0">
                <a:cs typeface="B Titr" panose="00000700000000000000" pitchFamily="2" charset="-78"/>
              </a:rPr>
              <a:t>توسط دبیر</a:t>
            </a:r>
            <a:endParaRPr lang="fa-IR" sz="2400" dirty="0" smtClean="0">
              <a:cs typeface="B Titr" panose="00000700000000000000" pitchFamily="2" charset="-78"/>
            </a:endParaRPr>
          </a:p>
          <a:p>
            <a:pPr algn="r" rtl="1"/>
            <a:endParaRPr lang="en-US" sz="2400" dirty="0">
              <a:cs typeface="B Titr" panose="00000700000000000000" pitchFamily="2" charset="-78"/>
            </a:endParaRPr>
          </a:p>
          <a:p>
            <a:pPr algn="r" rtl="1"/>
            <a:r>
              <a:rPr lang="ar-SA" sz="2400" dirty="0">
                <a:cs typeface="B Titr" panose="00000700000000000000" pitchFamily="2" charset="-78"/>
              </a:rPr>
              <a:t>5- نظارت مستمر بر کار همیاران معلم و راهنمایی و کمک به </a:t>
            </a:r>
            <a:r>
              <a:rPr lang="ar-SA" sz="2400" dirty="0" smtClean="0">
                <a:cs typeface="B Titr" panose="00000700000000000000" pitchFamily="2" charset="-78"/>
              </a:rPr>
              <a:t>آن</a:t>
            </a:r>
            <a:r>
              <a:rPr lang="fa-IR" sz="2400" dirty="0" smtClean="0">
                <a:cs typeface="B Titr" panose="00000700000000000000" pitchFamily="2" charset="-78"/>
              </a:rPr>
              <a:t> </a:t>
            </a:r>
            <a:r>
              <a:rPr lang="ar-SA" sz="2400" dirty="0" smtClean="0">
                <a:cs typeface="B Titr" panose="00000700000000000000" pitchFamily="2" charset="-78"/>
              </a:rPr>
              <a:t>ها</a:t>
            </a:r>
            <a:endParaRPr lang="en-US" sz="2400" dirty="0">
              <a:cs typeface="B Titr" panose="00000700000000000000" pitchFamily="2" charset="-78"/>
            </a:endParaRPr>
          </a:p>
          <a:p>
            <a:pPr algn="r"/>
            <a:endParaRPr lang="en-US" sz="2400" dirty="0">
              <a:cs typeface="B Titr" panose="00000700000000000000" pitchFamily="2" charset="-78"/>
            </a:endParaRPr>
          </a:p>
        </p:txBody>
      </p:sp>
    </p:spTree>
    <p:extLst>
      <p:ext uri="{BB962C8B-B14F-4D97-AF65-F5344CB8AC3E}">
        <p14:creationId xmlns:p14="http://schemas.microsoft.com/office/powerpoint/2010/main" val="412354522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1293" y="2339789"/>
            <a:ext cx="10797989" cy="2205318"/>
          </a:xfrm>
          <a:solidFill>
            <a:schemeClr val="bg1"/>
          </a:solidFill>
        </p:spPr>
        <p:txBody>
          <a:bodyPr>
            <a:normAutofit/>
          </a:bodyPr>
          <a:lstStyle/>
          <a:p>
            <a:pPr marL="0" indent="0" algn="ctr" rtl="1">
              <a:buNone/>
            </a:pPr>
            <a:endParaRPr lang="fa-IR" b="1" dirty="0" smtClean="0">
              <a:solidFill>
                <a:srgbClr val="FF0000"/>
              </a:solidFill>
              <a:cs typeface="B Titr" panose="00000700000000000000" pitchFamily="2" charset="-78"/>
            </a:endParaRPr>
          </a:p>
          <a:p>
            <a:pPr algn="ctr" rtl="1"/>
            <a:r>
              <a:rPr lang="fa-IR" sz="5400" b="1" dirty="0" smtClean="0">
                <a:solidFill>
                  <a:srgbClr val="FF0000"/>
                </a:solidFill>
                <a:cs typeface="B Titr" panose="00000700000000000000" pitchFamily="2" charset="-78"/>
              </a:rPr>
              <a:t>طرح استاندارد سازی نمرات مستمر</a:t>
            </a:r>
          </a:p>
          <a:p>
            <a:pPr marL="0" indent="0" algn="r" rtl="1">
              <a:buNone/>
            </a:pPr>
            <a:endParaRPr lang="fa-IR" sz="5400" b="1" dirty="0" smtClean="0">
              <a:solidFill>
                <a:srgbClr val="002060"/>
              </a:solidFill>
              <a:cs typeface="B Titr" panose="00000700000000000000" pitchFamily="2" charset="-78"/>
            </a:endParaRPr>
          </a:p>
        </p:txBody>
      </p:sp>
    </p:spTree>
    <p:extLst>
      <p:ext uri="{BB962C8B-B14F-4D97-AF65-F5344CB8AC3E}">
        <p14:creationId xmlns:p14="http://schemas.microsoft.com/office/powerpoint/2010/main" val="415590680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16856127"/>
              </p:ext>
            </p:extLst>
          </p:nvPr>
        </p:nvGraphicFramePr>
        <p:xfrm>
          <a:off x="833718" y="242049"/>
          <a:ext cx="10972800" cy="6408218"/>
        </p:xfrm>
        <a:graphic>
          <a:graphicData uri="http://schemas.openxmlformats.org/drawingml/2006/table">
            <a:tbl>
              <a:tblPr rtl="1" firstRow="1" firstCol="1" bandRow="1">
                <a:tableStyleId>{8799B23B-EC83-4686-B30A-512413B5E67A}</a:tableStyleId>
              </a:tblPr>
              <a:tblGrid>
                <a:gridCol w="4975597">
                  <a:extLst>
                    <a:ext uri="{9D8B030D-6E8A-4147-A177-3AD203B41FA5}">
                      <a16:colId xmlns:a16="http://schemas.microsoft.com/office/drawing/2014/main" val="20000"/>
                    </a:ext>
                  </a:extLst>
                </a:gridCol>
                <a:gridCol w="5997203">
                  <a:extLst>
                    <a:ext uri="{9D8B030D-6E8A-4147-A177-3AD203B41FA5}">
                      <a16:colId xmlns:a16="http://schemas.microsoft.com/office/drawing/2014/main" val="20001"/>
                    </a:ext>
                  </a:extLst>
                </a:gridCol>
              </a:tblGrid>
              <a:tr h="386033">
                <a:tc>
                  <a:txBody>
                    <a:bodyPr/>
                    <a:lstStyle/>
                    <a:p>
                      <a:pPr algn="ctr" rtl="1">
                        <a:lnSpc>
                          <a:spcPct val="115000"/>
                        </a:lnSpc>
                        <a:spcAft>
                          <a:spcPts val="0"/>
                        </a:spcAft>
                      </a:pPr>
                      <a:r>
                        <a:rPr lang="ar-SA" sz="1800" dirty="0">
                          <a:solidFill>
                            <a:srgbClr val="FF0000"/>
                          </a:solidFill>
                          <a:effectLst/>
                          <a:cs typeface="B Titr" pitchFamily="2" charset="-78"/>
                        </a:rPr>
                        <a:t>ارزشیابی نتیجه- مدار (پایانی)</a:t>
                      </a:r>
                      <a:endParaRPr lang="en-US" sz="1800" dirty="0">
                        <a:solidFill>
                          <a:srgbClr val="FF0000"/>
                        </a:solidFill>
                        <a:effectLst/>
                        <a:latin typeface="Calibri"/>
                        <a:ea typeface="Calibri"/>
                        <a:cs typeface="B Titr" pitchFamily="2" charset="-78"/>
                      </a:endParaRPr>
                    </a:p>
                  </a:txBody>
                  <a:tcPr marL="68580" marR="68580" marT="0" marB="0">
                    <a:solidFill>
                      <a:schemeClr val="bg1"/>
                    </a:solidFill>
                  </a:tcPr>
                </a:tc>
                <a:tc>
                  <a:txBody>
                    <a:bodyPr/>
                    <a:lstStyle/>
                    <a:p>
                      <a:pPr algn="ctr" rtl="1">
                        <a:lnSpc>
                          <a:spcPct val="115000"/>
                        </a:lnSpc>
                        <a:spcAft>
                          <a:spcPts val="0"/>
                        </a:spcAft>
                      </a:pPr>
                      <a:r>
                        <a:rPr lang="ar-SA" sz="1800" dirty="0">
                          <a:solidFill>
                            <a:srgbClr val="FF0000"/>
                          </a:solidFill>
                          <a:effectLst/>
                          <a:cs typeface="B Titr" pitchFamily="2" charset="-78"/>
                        </a:rPr>
                        <a:t>ارزشیابی فرآیند- مدار (مستمر و </a:t>
                      </a:r>
                      <a:r>
                        <a:rPr lang="ar-SA" sz="1800" dirty="0" smtClean="0">
                          <a:solidFill>
                            <a:srgbClr val="FF0000"/>
                          </a:solidFill>
                          <a:effectLst/>
                          <a:cs typeface="B Titr" pitchFamily="2" charset="-78"/>
                        </a:rPr>
                        <a:t>تکوینی</a:t>
                      </a:r>
                      <a:r>
                        <a:rPr lang="fa-IR" sz="1800" dirty="0" smtClean="0">
                          <a:solidFill>
                            <a:srgbClr val="FF0000"/>
                          </a:solidFill>
                          <a:effectLst/>
                          <a:cs typeface="B Titr" pitchFamily="2" charset="-78"/>
                        </a:rPr>
                        <a:t>)</a:t>
                      </a:r>
                      <a:endParaRPr lang="en-US" sz="1800" dirty="0">
                        <a:solidFill>
                          <a:srgbClr val="FF0000"/>
                        </a:solidFill>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0"/>
                  </a:ext>
                </a:extLst>
              </a:tr>
              <a:tr h="272190">
                <a:tc>
                  <a:txBody>
                    <a:bodyPr/>
                    <a:lstStyle/>
                    <a:p>
                      <a:pPr algn="r" rtl="1">
                        <a:lnSpc>
                          <a:spcPct val="115000"/>
                        </a:lnSpc>
                        <a:spcAft>
                          <a:spcPts val="0"/>
                        </a:spcAft>
                      </a:pPr>
                      <a:r>
                        <a:rPr lang="ar-SA" sz="1400" dirty="0">
                          <a:effectLst/>
                          <a:cs typeface="B Titr" pitchFamily="2" charset="-78"/>
                        </a:rPr>
                        <a:t>حالت پایانی (اندازه گیری رفتارهای قابل مشاهده) دارد.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حالت مستمر و تکوینی (شکل دهی به آموزش </a:t>
                      </a:r>
                      <a:r>
                        <a:rPr lang="ar-SA" sz="1400" dirty="0" smtClean="0">
                          <a:effectLst/>
                          <a:cs typeface="B Titr" pitchFamily="2" charset="-78"/>
                        </a:rPr>
                        <a:t>و</a:t>
                      </a:r>
                      <a:r>
                        <a:rPr lang="fa-IR" sz="1400" baseline="0" dirty="0" smtClean="0">
                          <a:effectLst/>
                          <a:cs typeface="B Titr" pitchFamily="2" charset="-78"/>
                        </a:rPr>
                        <a:t> ی</a:t>
                      </a:r>
                      <a:r>
                        <a:rPr lang="ar-SA" sz="1400" dirty="0" smtClean="0">
                          <a:effectLst/>
                          <a:cs typeface="B Titr" pitchFamily="2" charset="-78"/>
                        </a:rPr>
                        <a:t>ادگیری</a:t>
                      </a:r>
                      <a:r>
                        <a:rPr lang="ar-SA" sz="1400" dirty="0">
                          <a:effectLst/>
                          <a:cs typeface="B Titr" pitchFamily="2" charset="-78"/>
                        </a:rPr>
                        <a:t>) دارد</a:t>
                      </a:r>
                      <a:r>
                        <a:rPr lang="en-US" sz="1400" dirty="0">
                          <a:effectLst/>
                          <a:cs typeface="B Titr" pitchFamily="2" charset="-78"/>
                        </a:rPr>
                        <a:t>.</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1"/>
                  </a:ext>
                </a:extLst>
              </a:tr>
              <a:tr h="332375">
                <a:tc>
                  <a:txBody>
                    <a:bodyPr/>
                    <a:lstStyle/>
                    <a:p>
                      <a:pPr algn="r" rtl="1">
                        <a:lnSpc>
                          <a:spcPct val="115000"/>
                        </a:lnSpc>
                        <a:spcAft>
                          <a:spcPts val="0"/>
                        </a:spcAft>
                      </a:pPr>
                      <a:r>
                        <a:rPr lang="ar-SA" sz="1400" dirty="0">
                          <a:effectLst/>
                          <a:cs typeface="B Titr" pitchFamily="2" charset="-78"/>
                        </a:rPr>
                        <a:t>ابزارهای آن آزمونهای کتبی عینی و تشریحی است.</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200" dirty="0">
                          <a:effectLst/>
                          <a:cs typeface="B Titr" pitchFamily="2" charset="-78"/>
                        </a:rPr>
                        <a:t>ابزارهای آن آزمونهای کتبی و عملکردی، فهرست وارسی، واقعه نگاری و ... است</a:t>
                      </a:r>
                      <a:r>
                        <a:rPr lang="en-US" sz="1200" dirty="0">
                          <a:effectLst/>
                          <a:cs typeface="B Titr" pitchFamily="2" charset="-78"/>
                        </a:rPr>
                        <a:t>.</a:t>
                      </a:r>
                      <a:endParaRPr lang="en-US" sz="12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2"/>
                  </a:ext>
                </a:extLst>
              </a:tr>
              <a:tr h="386033">
                <a:tc>
                  <a:txBody>
                    <a:bodyPr/>
                    <a:lstStyle/>
                    <a:p>
                      <a:pPr algn="r" rtl="1">
                        <a:lnSpc>
                          <a:spcPct val="115000"/>
                        </a:lnSpc>
                        <a:spcAft>
                          <a:spcPts val="0"/>
                        </a:spcAft>
                      </a:pPr>
                      <a:r>
                        <a:rPr lang="ar-SA" sz="1400" dirty="0">
                          <a:effectLst/>
                          <a:cs typeface="B Titr" pitchFamily="2" charset="-78"/>
                        </a:rPr>
                        <a:t>امتحان جنبه رسمی و غیرطبیعی و اضطراب آور پیدا می کند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امتحان جنبه غیر رسمی و طبیعی دارد و اضطراب را به شوق تبدیل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3"/>
                  </a:ext>
                </a:extLst>
              </a:tr>
              <a:tr h="386033">
                <a:tc>
                  <a:txBody>
                    <a:bodyPr/>
                    <a:lstStyle/>
                    <a:p>
                      <a:pPr algn="r" rtl="1">
                        <a:lnSpc>
                          <a:spcPct val="115000"/>
                        </a:lnSpc>
                        <a:spcAft>
                          <a:spcPts val="0"/>
                        </a:spcAft>
                      </a:pPr>
                      <a:r>
                        <a:rPr lang="ar-SA" sz="1400" dirty="0">
                          <a:effectLst/>
                          <a:cs typeface="B Titr" pitchFamily="2" charset="-78"/>
                        </a:rPr>
                        <a:t>محدود به چند نمره </a:t>
                      </a:r>
                      <a:r>
                        <a:rPr lang="ar-SA" sz="1400" dirty="0" smtClean="0">
                          <a:effectLst/>
                          <a:cs typeface="B Titr" pitchFamily="2" charset="-78"/>
                        </a:rPr>
                        <a:t>می</a:t>
                      </a:r>
                      <a:r>
                        <a:rPr lang="fa-IR" sz="1400" baseline="0" dirty="0" smtClean="0">
                          <a:effectLst/>
                          <a:cs typeface="B Titr" pitchFamily="2" charset="-78"/>
                        </a:rPr>
                        <a:t> </a:t>
                      </a:r>
                      <a:r>
                        <a:rPr lang="ar-SA" sz="1400" dirty="0" smtClean="0">
                          <a:effectLst/>
                          <a:cs typeface="B Titr" pitchFamily="2" charset="-78"/>
                        </a:rPr>
                        <a:t>گردد </a:t>
                      </a:r>
                      <a:r>
                        <a:rPr lang="ar-SA" sz="1400" dirty="0">
                          <a:effectLst/>
                          <a:cs typeface="B Titr" pitchFamily="2" charset="-78"/>
                        </a:rPr>
                        <a:t>و حالت رقابتی دارد.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حالت رقابتی و </a:t>
                      </a:r>
                      <a:r>
                        <a:rPr lang="ar-SA" sz="1400" dirty="0" smtClean="0">
                          <a:effectLst/>
                          <a:cs typeface="B Titr" pitchFamily="2" charset="-78"/>
                        </a:rPr>
                        <a:t>مقایسه</a:t>
                      </a:r>
                      <a:r>
                        <a:rPr lang="fa-IR" sz="1400" dirty="0" smtClean="0">
                          <a:effectLst/>
                          <a:cs typeface="B Titr" pitchFamily="2" charset="-78"/>
                        </a:rPr>
                        <a:t> </a:t>
                      </a:r>
                      <a:r>
                        <a:rPr lang="ar-SA" sz="1400" dirty="0" smtClean="0">
                          <a:effectLst/>
                          <a:cs typeface="B Titr" pitchFamily="2" charset="-78"/>
                        </a:rPr>
                        <a:t>ای </a:t>
                      </a:r>
                      <a:r>
                        <a:rPr lang="ar-SA" sz="1400" dirty="0">
                          <a:effectLst/>
                          <a:cs typeface="B Titr" pitchFamily="2" charset="-78"/>
                        </a:rPr>
                        <a:t>ندارد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4"/>
                  </a:ext>
                </a:extLst>
              </a:tr>
              <a:tr h="386033">
                <a:tc>
                  <a:txBody>
                    <a:bodyPr/>
                    <a:lstStyle/>
                    <a:p>
                      <a:pPr algn="r" rtl="1">
                        <a:lnSpc>
                          <a:spcPct val="115000"/>
                        </a:lnSpc>
                        <a:spcAft>
                          <a:spcPts val="0"/>
                        </a:spcAft>
                      </a:pPr>
                      <a:r>
                        <a:rPr lang="ar-SA" sz="1400" dirty="0">
                          <a:effectLst/>
                          <a:cs typeface="B Titr" pitchFamily="2" charset="-78"/>
                        </a:rPr>
                        <a:t>نقاط قوت و ضعف را مشخص </a:t>
                      </a:r>
                      <a:r>
                        <a:rPr lang="ar-SA" sz="1400" dirty="0" smtClean="0">
                          <a:effectLst/>
                          <a:cs typeface="B Titr" pitchFamily="2" charset="-78"/>
                        </a:rPr>
                        <a:t>نمی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نقاط قوت و ضعف را مشخص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5"/>
                  </a:ext>
                </a:extLst>
              </a:tr>
              <a:tr h="386033">
                <a:tc>
                  <a:txBody>
                    <a:bodyPr/>
                    <a:lstStyle/>
                    <a:p>
                      <a:pPr algn="r" rtl="1">
                        <a:lnSpc>
                          <a:spcPct val="115000"/>
                        </a:lnSpc>
                        <a:spcAft>
                          <a:spcPts val="0"/>
                        </a:spcAft>
                      </a:pPr>
                      <a:r>
                        <a:rPr lang="ar-SA" sz="1400" dirty="0">
                          <a:effectLst/>
                          <a:cs typeface="B Titr" pitchFamily="2" charset="-78"/>
                        </a:rPr>
                        <a:t>فرآیند تفکر و فعالیت دانش آموز را </a:t>
                      </a:r>
                      <a:r>
                        <a:rPr lang="ar-SA" sz="1400" dirty="0" smtClean="0">
                          <a:effectLst/>
                          <a:cs typeface="B Titr" pitchFamily="2" charset="-78"/>
                        </a:rPr>
                        <a:t>نمی</a:t>
                      </a:r>
                      <a:r>
                        <a:rPr lang="fa-IR" sz="1400" dirty="0" smtClean="0">
                          <a:effectLst/>
                          <a:cs typeface="B Titr" pitchFamily="2" charset="-78"/>
                        </a:rPr>
                        <a:t> </a:t>
                      </a:r>
                      <a:r>
                        <a:rPr lang="ar-SA" sz="1400" dirty="0" smtClean="0">
                          <a:effectLst/>
                          <a:cs typeface="B Titr" pitchFamily="2" charset="-78"/>
                        </a:rPr>
                        <a:t>سنجد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با ارزشیابی ملاکی فعالیت دانش آموزان را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سنجد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6"/>
                  </a:ext>
                </a:extLst>
              </a:tr>
              <a:tr h="386033">
                <a:tc>
                  <a:txBody>
                    <a:bodyPr/>
                    <a:lstStyle/>
                    <a:p>
                      <a:pPr algn="r" rtl="1">
                        <a:lnSpc>
                          <a:spcPct val="115000"/>
                        </a:lnSpc>
                        <a:spcAft>
                          <a:spcPts val="0"/>
                        </a:spcAft>
                      </a:pPr>
                      <a:r>
                        <a:rPr lang="ar-SA" sz="1400" dirty="0">
                          <a:effectLst/>
                          <a:cs typeface="B Titr" pitchFamily="2" charset="-78"/>
                        </a:rPr>
                        <a:t>فقط به فرآورده و نتیجه یادگیری توجه دارد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به فرآیند یادگیری توجه دارد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7"/>
                  </a:ext>
                </a:extLst>
              </a:tr>
              <a:tr h="386033">
                <a:tc>
                  <a:txBody>
                    <a:bodyPr/>
                    <a:lstStyle/>
                    <a:p>
                      <a:pPr algn="r" rtl="1">
                        <a:lnSpc>
                          <a:spcPct val="115000"/>
                        </a:lnSpc>
                        <a:spcAft>
                          <a:spcPts val="0"/>
                        </a:spcAft>
                      </a:pPr>
                      <a:r>
                        <a:rPr lang="ar-SA" sz="1400" dirty="0">
                          <a:effectLst/>
                          <a:cs typeface="B Titr" pitchFamily="2" charset="-78"/>
                        </a:rPr>
                        <a:t>ارزشیابی، فرآیندی مجزا از آموزش تلقی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گردد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ارزشیابی جزئی از فرآیند آموزش تلقی می گردد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8"/>
                  </a:ext>
                </a:extLst>
              </a:tr>
              <a:tr h="386033">
                <a:tc>
                  <a:txBody>
                    <a:bodyPr/>
                    <a:lstStyle/>
                    <a:p>
                      <a:pPr algn="r" rtl="1">
                        <a:lnSpc>
                          <a:spcPct val="115000"/>
                        </a:lnSpc>
                        <a:spcAft>
                          <a:spcPts val="0"/>
                        </a:spcAft>
                      </a:pPr>
                      <a:r>
                        <a:rPr lang="ar-SA" sz="1400" dirty="0">
                          <a:effectLst/>
                          <a:cs typeface="B Titr" pitchFamily="2" charset="-78"/>
                        </a:rPr>
                        <a:t>در تصحیح آموزش نقش چندانی ندارد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برای تصحیح آموزش به کار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رود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09"/>
                  </a:ext>
                </a:extLst>
              </a:tr>
              <a:tr h="386033">
                <a:tc>
                  <a:txBody>
                    <a:bodyPr/>
                    <a:lstStyle/>
                    <a:p>
                      <a:pPr algn="r" rtl="1">
                        <a:lnSpc>
                          <a:spcPct val="115000"/>
                        </a:lnSpc>
                        <a:spcAft>
                          <a:spcPts val="0"/>
                        </a:spcAft>
                      </a:pPr>
                      <a:r>
                        <a:rPr lang="ar-SA" sz="1400" dirty="0">
                          <a:effectLst/>
                          <a:cs typeface="B Titr" pitchFamily="2" charset="-78"/>
                        </a:rPr>
                        <a:t>به تفاو تهای فردی و تواناییهای فردی توجه ندارد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به تواناییهای فردی توجه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10"/>
                  </a:ext>
                </a:extLst>
              </a:tr>
              <a:tr h="386033">
                <a:tc>
                  <a:txBody>
                    <a:bodyPr/>
                    <a:lstStyle/>
                    <a:p>
                      <a:pPr algn="r" rtl="1">
                        <a:lnSpc>
                          <a:spcPct val="115000"/>
                        </a:lnSpc>
                        <a:spcAft>
                          <a:spcPts val="0"/>
                        </a:spcAft>
                      </a:pPr>
                      <a:r>
                        <a:rPr lang="ar-SA" sz="1400" dirty="0">
                          <a:effectLst/>
                          <a:cs typeface="B Titr" pitchFamily="2" charset="-78"/>
                        </a:rPr>
                        <a:t>در </a:t>
                      </a:r>
                      <a:r>
                        <a:rPr lang="ar-SA" sz="1400" dirty="0" smtClean="0">
                          <a:effectLst/>
                          <a:cs typeface="B Titr" pitchFamily="2" charset="-78"/>
                        </a:rPr>
                        <a:t>فعالسازی </a:t>
                      </a:r>
                      <a:r>
                        <a:rPr lang="ar-SA" sz="1400" dirty="0">
                          <a:effectLst/>
                          <a:cs typeface="B Titr" pitchFamily="2" charset="-78"/>
                        </a:rPr>
                        <a:t>دانش آموزان نقشی ندارد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دانش آموزان را فعال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11"/>
                  </a:ext>
                </a:extLst>
              </a:tr>
              <a:tr h="386033">
                <a:tc>
                  <a:txBody>
                    <a:bodyPr/>
                    <a:lstStyle/>
                    <a:p>
                      <a:pPr algn="r" rtl="1">
                        <a:lnSpc>
                          <a:spcPct val="115000"/>
                        </a:lnSpc>
                        <a:spcAft>
                          <a:spcPts val="0"/>
                        </a:spcAft>
                      </a:pPr>
                      <a:r>
                        <a:rPr lang="ar-SA" sz="1400">
                          <a:effectLst/>
                          <a:cs typeface="B Titr" pitchFamily="2" charset="-78"/>
                        </a:rPr>
                        <a:t>قادر به اندازه گیری اکثر رفتارهای ایجاد شده نیست</a:t>
                      </a:r>
                      <a:endParaRPr lang="en-US" sz="140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قادر به اندازه گیری اکثر رفتارهای ایجاد شده است</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12"/>
                  </a:ext>
                </a:extLst>
              </a:tr>
              <a:tr h="399191">
                <a:tc>
                  <a:txBody>
                    <a:bodyPr/>
                    <a:lstStyle/>
                    <a:p>
                      <a:pPr algn="r" rtl="1">
                        <a:lnSpc>
                          <a:spcPct val="115000"/>
                        </a:lnSpc>
                        <a:spcAft>
                          <a:spcPts val="0"/>
                        </a:spcAft>
                      </a:pPr>
                      <a:r>
                        <a:rPr lang="ar-SA" sz="1400">
                          <a:effectLst/>
                          <a:cs typeface="B Titr" pitchFamily="2" charset="-78"/>
                        </a:rPr>
                        <a:t>اغلب رفتارهای سطوح بالای یادگیری را اندازه گیری نمی کند</a:t>
                      </a:r>
                      <a:r>
                        <a:rPr lang="en-US" sz="1400">
                          <a:effectLst/>
                          <a:cs typeface="B Titr" pitchFamily="2" charset="-78"/>
                        </a:rPr>
                        <a:t>.</a:t>
                      </a:r>
                      <a:endParaRPr lang="en-US" sz="140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یادگیری را از دانش به کاربرد ارتقا می دهد واندازه گیری می کند</a:t>
                      </a:r>
                      <a:r>
                        <a:rPr lang="en-US" sz="1400" dirty="0">
                          <a:effectLst/>
                          <a:cs typeface="B Titr" pitchFamily="2" charset="-78"/>
                        </a:rPr>
                        <a:t>.</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13"/>
                  </a:ext>
                </a:extLst>
              </a:tr>
              <a:tr h="386033">
                <a:tc>
                  <a:txBody>
                    <a:bodyPr/>
                    <a:lstStyle/>
                    <a:p>
                      <a:pPr algn="r" rtl="1">
                        <a:lnSpc>
                          <a:spcPct val="115000"/>
                        </a:lnSpc>
                        <a:spcAft>
                          <a:spcPts val="0"/>
                        </a:spcAft>
                      </a:pPr>
                      <a:r>
                        <a:rPr lang="ar-SA" sz="1400" dirty="0">
                          <a:effectLst/>
                          <a:cs typeface="B Titr" pitchFamily="2" charset="-78"/>
                        </a:rPr>
                        <a:t>یادگیری طوطی وار را تقویت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کاربرد آموخته ها و مهارتها را در زندگی تقویت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14"/>
                  </a:ext>
                </a:extLst>
              </a:tr>
              <a:tr h="386033">
                <a:tc>
                  <a:txBody>
                    <a:bodyPr/>
                    <a:lstStyle/>
                    <a:p>
                      <a:pPr algn="r" rtl="1">
                        <a:lnSpc>
                          <a:spcPct val="115000"/>
                        </a:lnSpc>
                        <a:spcAft>
                          <a:spcPts val="0"/>
                        </a:spcAft>
                      </a:pPr>
                      <a:r>
                        <a:rPr lang="ar-SA" sz="1400">
                          <a:effectLst/>
                          <a:cs typeface="B Titr" pitchFamily="2" charset="-78"/>
                        </a:rPr>
                        <a:t>حافظه را تقویت می کند</a:t>
                      </a:r>
                      <a:endParaRPr lang="en-US" sz="140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حافظه و حواس پنجگانه را تقویت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15"/>
                  </a:ext>
                </a:extLst>
              </a:tr>
              <a:tr h="386033">
                <a:tc>
                  <a:txBody>
                    <a:bodyPr/>
                    <a:lstStyle/>
                    <a:p>
                      <a:pPr algn="r" rtl="1">
                        <a:lnSpc>
                          <a:spcPct val="115000"/>
                        </a:lnSpc>
                        <a:spcAft>
                          <a:spcPts val="0"/>
                        </a:spcAft>
                      </a:pPr>
                      <a:r>
                        <a:rPr lang="ar-SA" sz="1400" dirty="0">
                          <a:effectLst/>
                          <a:cs typeface="B Titr" pitchFamily="2" charset="-78"/>
                        </a:rPr>
                        <a:t>دانش آموزان را متجانس </a:t>
                      </a:r>
                      <a:r>
                        <a:rPr lang="ar-SA" sz="1400" dirty="0" smtClean="0">
                          <a:effectLst/>
                          <a:cs typeface="B Titr" pitchFamily="2" charset="-78"/>
                        </a:rPr>
                        <a:t>نمی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tc>
                  <a:txBody>
                    <a:bodyPr/>
                    <a:lstStyle/>
                    <a:p>
                      <a:pPr algn="r" rtl="1">
                        <a:lnSpc>
                          <a:spcPct val="115000"/>
                        </a:lnSpc>
                        <a:spcAft>
                          <a:spcPts val="0"/>
                        </a:spcAft>
                      </a:pPr>
                      <a:r>
                        <a:rPr lang="ar-SA" sz="1400" dirty="0">
                          <a:effectLst/>
                          <a:cs typeface="B Titr" pitchFamily="2" charset="-78"/>
                        </a:rPr>
                        <a:t>دانش آموزان را متجانس </a:t>
                      </a:r>
                      <a:r>
                        <a:rPr lang="ar-SA" sz="1400" dirty="0" smtClean="0">
                          <a:effectLst/>
                          <a:cs typeface="B Titr" pitchFamily="2" charset="-78"/>
                        </a:rPr>
                        <a:t>می</a:t>
                      </a:r>
                      <a:r>
                        <a:rPr lang="en-US" sz="1400" dirty="0" smtClean="0">
                          <a:effectLst/>
                          <a:cs typeface="B Titr" pitchFamily="2" charset="-78"/>
                        </a:rPr>
                        <a:t> </a:t>
                      </a:r>
                      <a:r>
                        <a:rPr lang="ar-SA" sz="1400" dirty="0" smtClean="0">
                          <a:effectLst/>
                          <a:cs typeface="B Titr" pitchFamily="2" charset="-78"/>
                        </a:rPr>
                        <a:t>کند</a:t>
                      </a:r>
                      <a:endParaRPr lang="en-US" sz="1400" dirty="0">
                        <a:effectLst/>
                        <a:latin typeface="Calibri"/>
                        <a:ea typeface="Calibri"/>
                        <a:cs typeface="B Titr" pitchFamily="2" charset="-78"/>
                      </a:endParaRPr>
                    </a:p>
                  </a:txBody>
                  <a:tcPr marL="68580" marR="68580" marT="0" marB="0">
                    <a:solidFill>
                      <a:schemeClr val="bg1"/>
                    </a:solidFill>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416149254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87506" y="1066801"/>
            <a:ext cx="10690412" cy="5169091"/>
          </a:xfrm>
          <a:effectLst>
            <a:glow rad="228600">
              <a:schemeClr val="accent2">
                <a:satMod val="175000"/>
                <a:alpha val="40000"/>
              </a:schemeClr>
            </a:glow>
          </a:effectLst>
        </p:spPr>
        <p:style>
          <a:lnRef idx="2">
            <a:schemeClr val="accent3"/>
          </a:lnRef>
          <a:fillRef idx="1">
            <a:schemeClr val="lt1"/>
          </a:fillRef>
          <a:effectRef idx="0">
            <a:schemeClr val="accent3"/>
          </a:effectRef>
          <a:fontRef idx="minor">
            <a:schemeClr val="dk1"/>
          </a:fontRef>
        </p:style>
        <p:txBody>
          <a:bodyPr>
            <a:normAutofit/>
            <a:scene3d>
              <a:camera prst="orthographicFront"/>
              <a:lightRig rig="threePt" dir="t"/>
            </a:scene3d>
            <a:sp3d extrusionH="57150">
              <a:bevelT w="38100" h="38100"/>
            </a:sp3d>
          </a:bodyPr>
          <a:lstStyle/>
          <a:p>
            <a:pPr algn="r" rtl="1">
              <a:buFont typeface="Wingdings" pitchFamily="2" charset="2"/>
              <a:buChar char="v"/>
            </a:pPr>
            <a:r>
              <a:rPr lang="ar-SA" sz="3200" b="1" dirty="0">
                <a:cs typeface="B Nazanin" pitchFamily="2" charset="-78"/>
              </a:rPr>
              <a:t>شیوه ارزشیابی سنتی و نتیجه - مدار، دانش آموزان را به گروههای قوی و ضعیف، تیزهوش یا کندذهن و فعال یا غیرفعال تقسیم بندی می کند</a:t>
            </a:r>
            <a:endParaRPr lang="fa-IR" sz="3200" b="1" dirty="0">
              <a:cs typeface="B Nazanin" pitchFamily="2" charset="-78"/>
            </a:endParaRPr>
          </a:p>
          <a:p>
            <a:pPr algn="r" rtl="1">
              <a:buFont typeface="Wingdings" pitchFamily="2" charset="2"/>
              <a:buChar char="v"/>
            </a:pPr>
            <a:r>
              <a:rPr lang="ar-SA" sz="3200" b="1" dirty="0">
                <a:cs typeface="B Nazanin" pitchFamily="2" charset="-78"/>
              </a:rPr>
              <a:t> در حالی که شیوه ارزشیابی مستمر و رشد دهنده در پی بارزکردن قوت یا ضعف دانش آموزان و در نتیجه ارتقا یا عدم ارتقای آنان به پایه های بالاتر نیست</a:t>
            </a:r>
            <a:endParaRPr lang="fa-IR" sz="3200" b="1" dirty="0">
              <a:cs typeface="B Nazanin" pitchFamily="2" charset="-78"/>
            </a:endParaRPr>
          </a:p>
          <a:p>
            <a:pPr algn="r" rtl="1">
              <a:buFont typeface="Wingdings" pitchFamily="2" charset="2"/>
              <a:buChar char="v"/>
            </a:pPr>
            <a:r>
              <a:rPr lang="ar-SA" sz="3200" b="1" dirty="0">
                <a:cs typeface="B Nazanin" pitchFamily="2" charset="-78"/>
              </a:rPr>
              <a:t> بلکه در پی پاسخگویی به این پرسش است که</a:t>
            </a:r>
            <a:endParaRPr lang="fa-IR" sz="3200" b="1" dirty="0">
              <a:cs typeface="B Nazanin" pitchFamily="2" charset="-78"/>
            </a:endParaRPr>
          </a:p>
          <a:p>
            <a:pPr algn="r" rtl="1"/>
            <a:r>
              <a:rPr lang="ar-SA" sz="3200" b="1" dirty="0">
                <a:cs typeface="B Titr" pitchFamily="2" charset="-78"/>
              </a:rPr>
              <a:t> </a:t>
            </a:r>
            <a:r>
              <a:rPr lang="en-US" sz="3200" b="1" dirty="0">
                <a:cs typeface="B Titr" pitchFamily="2" charset="-78"/>
              </a:rPr>
              <a:t>"</a:t>
            </a:r>
            <a:r>
              <a:rPr lang="ar-SA" sz="3200" b="1" dirty="0">
                <a:cs typeface="B Titr" pitchFamily="2" charset="-78"/>
              </a:rPr>
              <a:t>دانش آموز در کجا قرار دارد و من برای پیشرفت او چه می توانم بکنم"؟</a:t>
            </a:r>
            <a:endParaRPr lang="en-US" sz="3200" b="1" dirty="0">
              <a:cs typeface="B Titr" pitchFamily="2" charset="-78"/>
            </a:endParaRPr>
          </a:p>
          <a:p>
            <a:endParaRPr lang="fa-IR" sz="3200" b="1" dirty="0">
              <a:cs typeface="B Titr" pitchFamily="2" charset="-78"/>
            </a:endParaRPr>
          </a:p>
        </p:txBody>
      </p:sp>
      <p:sp>
        <p:nvSpPr>
          <p:cNvPr id="3" name="Title 2"/>
          <p:cNvSpPr>
            <a:spLocks noGrp="1"/>
          </p:cNvSpPr>
          <p:nvPr>
            <p:ph type="title"/>
          </p:nvPr>
        </p:nvSpPr>
        <p:spPr>
          <a:xfrm>
            <a:off x="1981200" y="304800"/>
            <a:ext cx="8229600" cy="563562"/>
          </a:xfrm>
          <a:solidFill>
            <a:schemeClr val="accent1">
              <a:lumMod val="20000"/>
              <a:lumOff val="80000"/>
            </a:schemeClr>
          </a:solidFill>
        </p:spPr>
        <p:txBody>
          <a:bodyPr>
            <a:normAutofit fontScale="90000"/>
          </a:bodyPr>
          <a:lstStyle/>
          <a:p>
            <a:pPr algn="ctr" rtl="1"/>
            <a:r>
              <a:rPr lang="fa-IR" dirty="0" smtClean="0">
                <a:cs typeface="B Titr" pitchFamily="2" charset="-78"/>
              </a:rPr>
              <a:t>مقایسه</a:t>
            </a:r>
            <a:endParaRPr lang="fa-IR" dirty="0"/>
          </a:p>
        </p:txBody>
      </p:sp>
    </p:spTree>
    <p:extLst>
      <p:ext uri="{BB962C8B-B14F-4D97-AF65-F5344CB8AC3E}">
        <p14:creationId xmlns:p14="http://schemas.microsoft.com/office/powerpoint/2010/main" val="96618639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parseh\Desktop\Doc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3776" y="4948518"/>
            <a:ext cx="6019800" cy="1909482"/>
          </a:xfrm>
          <a:prstGeom prst="rect">
            <a:avLst/>
          </a:prstGeom>
          <a:noFill/>
          <a:effectLst>
            <a:glow rad="228600">
              <a:schemeClr val="accent2">
                <a:satMod val="175000"/>
                <a:alpha val="40000"/>
              </a:schemeClr>
            </a:glow>
          </a:effectLst>
          <a:extLst>
            <a:ext uri="{909E8E84-426E-40DD-AFC4-6F175D3DCCD1}">
              <a14:hiddenFill xmlns:a14="http://schemas.microsoft.com/office/drawing/2010/main">
                <a:solidFill>
                  <a:srgbClr val="FFFFFF"/>
                </a:solidFill>
              </a14:hiddenFill>
            </a:ext>
          </a:extLst>
        </p:spPr>
      </p:pic>
      <p:sp>
        <p:nvSpPr>
          <p:cNvPr id="5" name="WordArt 8"/>
          <p:cNvSpPr>
            <a:spLocks noChangeArrowheads="1" noChangeShapeType="1" noTextEdit="1"/>
          </p:cNvSpPr>
          <p:nvPr/>
        </p:nvSpPr>
        <p:spPr bwMode="auto">
          <a:xfrm>
            <a:off x="4876801" y="1600201"/>
            <a:ext cx="4465693" cy="2270125"/>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algn="ctr" rtl="1"/>
            <a:endParaRPr lang="en-US" kern="10" dirty="0">
              <a:ln w="9525">
                <a:round/>
                <a:headEnd/>
                <a:tailEnd/>
              </a:ln>
              <a:gradFill rotWithShape="0">
                <a:gsLst>
                  <a:gs pos="0">
                    <a:srgbClr val="FFE701"/>
                  </a:gs>
                  <a:gs pos="100000">
                    <a:srgbClr val="FE3E02"/>
                  </a:gs>
                </a:gsLst>
                <a:lin ang="6622787" scaled="1"/>
              </a:gradFill>
              <a:latin typeface="Nazanin"/>
            </a:endParaRPr>
          </a:p>
        </p:txBody>
      </p:sp>
      <p:sp>
        <p:nvSpPr>
          <p:cNvPr id="2" name="Rectangle 1"/>
          <p:cNvSpPr/>
          <p:nvPr/>
        </p:nvSpPr>
        <p:spPr>
          <a:xfrm>
            <a:off x="1225922" y="4102132"/>
            <a:ext cx="10757647" cy="1692771"/>
          </a:xfrm>
          <a:prstGeom prst="rect">
            <a:avLst/>
          </a:prstGeo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a:spAutoFit/>
          </a:bodyPr>
          <a:lstStyle/>
          <a:p>
            <a:pPr algn="r"/>
            <a:r>
              <a:rPr lang="fa-IR" sz="2800" dirty="0" smtClean="0">
                <a:solidFill>
                  <a:srgbClr val="0070C0"/>
                </a:solidFill>
                <a:cs typeface="B Titr" pitchFamily="2" charset="-78"/>
              </a:rPr>
              <a:t>تهیه </a:t>
            </a:r>
            <a:r>
              <a:rPr lang="fa-IR" sz="2800" dirty="0">
                <a:solidFill>
                  <a:srgbClr val="0070C0"/>
                </a:solidFill>
                <a:cs typeface="B Titr" pitchFamily="2" charset="-78"/>
              </a:rPr>
              <a:t>و تنظیم :</a:t>
            </a:r>
          </a:p>
          <a:p>
            <a:pPr algn="ctr"/>
            <a:r>
              <a:rPr lang="fa-IR" sz="2800" dirty="0">
                <a:solidFill>
                  <a:srgbClr val="00B050"/>
                </a:solidFill>
                <a:cs typeface="B Titr" pitchFamily="2" charset="-78"/>
              </a:rPr>
              <a:t>علی جوکار</a:t>
            </a:r>
          </a:p>
          <a:p>
            <a:pPr algn="ctr" rtl="1"/>
            <a:r>
              <a:rPr lang="fa-IR" sz="2400" dirty="0">
                <a:solidFill>
                  <a:srgbClr val="FF0000"/>
                </a:solidFill>
                <a:cs typeface="B Titr" pitchFamily="2" charset="-78"/>
              </a:rPr>
              <a:t>مدیر دبیرستان پسرانه </a:t>
            </a:r>
          </a:p>
          <a:p>
            <a:pPr algn="ctr" rtl="1"/>
            <a:r>
              <a:rPr lang="fa-IR" sz="2400" dirty="0">
                <a:solidFill>
                  <a:srgbClr val="FF0000"/>
                </a:solidFill>
                <a:cs typeface="B Titr" pitchFamily="2" charset="-78"/>
              </a:rPr>
              <a:t>علوم و معارف اسلامی صدرا </a:t>
            </a:r>
            <a:r>
              <a:rPr lang="fa-IR" sz="2400" dirty="0" smtClean="0">
                <a:solidFill>
                  <a:srgbClr val="FF0000"/>
                </a:solidFill>
                <a:cs typeface="B Titr" pitchFamily="2" charset="-78"/>
              </a:rPr>
              <a:t>فسا</a:t>
            </a:r>
            <a:endParaRPr lang="fa-IR" sz="2400" dirty="0">
              <a:solidFill>
                <a:srgbClr val="FF0000"/>
              </a:solidFill>
              <a:cs typeface="B Titr" pitchFamily="2" charset="-78"/>
            </a:endParaRPr>
          </a:p>
        </p:txBody>
      </p:sp>
      <p:sp>
        <p:nvSpPr>
          <p:cNvPr id="6" name="Rectangle 5"/>
          <p:cNvSpPr/>
          <p:nvPr/>
        </p:nvSpPr>
        <p:spPr>
          <a:xfrm>
            <a:off x="1225922" y="846109"/>
            <a:ext cx="10757647" cy="2862322"/>
          </a:xfrm>
          <a:prstGeom prst="rect">
            <a:avLst/>
          </a:prstGeo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a:spAutoFit/>
          </a:bodyPr>
          <a:lstStyle/>
          <a:p>
            <a:pPr algn="r"/>
            <a:r>
              <a:rPr lang="fa-IR" sz="6000" dirty="0" smtClean="0">
                <a:solidFill>
                  <a:srgbClr val="FF0000"/>
                </a:solidFill>
                <a:cs typeface="B Titr" pitchFamily="2" charset="-78"/>
              </a:rPr>
              <a:t>کارگاه آموزشی</a:t>
            </a:r>
          </a:p>
          <a:p>
            <a:pPr algn="ctr"/>
            <a:r>
              <a:rPr lang="fa-IR" sz="6000" dirty="0" smtClean="0">
                <a:solidFill>
                  <a:srgbClr val="00B050"/>
                </a:solidFill>
                <a:cs typeface="B Titr" pitchFamily="2" charset="-78"/>
              </a:rPr>
              <a:t> </a:t>
            </a:r>
          </a:p>
          <a:p>
            <a:pPr algn="ctr"/>
            <a:r>
              <a:rPr lang="fa-IR" sz="6000" dirty="0" smtClean="0">
                <a:solidFill>
                  <a:srgbClr val="7030A0"/>
                </a:solidFill>
                <a:cs typeface="B Titr" pitchFamily="2" charset="-78"/>
              </a:rPr>
              <a:t>        انواع روشهای تدریس و یادگیری</a:t>
            </a:r>
          </a:p>
        </p:txBody>
      </p:sp>
    </p:spTree>
    <p:extLst>
      <p:ext uri="{BB962C8B-B14F-4D97-AF65-F5344CB8AC3E}">
        <p14:creationId xmlns:p14="http://schemas.microsoft.com/office/powerpoint/2010/main" val="393658928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500"/>
                                        <p:tgtEl>
                                          <p:spTgt spid="5"/>
                                        </p:tgtEl>
                                      </p:cBhvr>
                                    </p:animEffect>
                                  </p:childTnLst>
                                </p:cTn>
                              </p:par>
                            </p:childTnLst>
                          </p:cTn>
                        </p:par>
                        <p:par>
                          <p:cTn id="8" fill="hold">
                            <p:stCondLst>
                              <p:cond delay="500"/>
                            </p:stCondLst>
                            <p:childTnLst>
                              <p:par>
                                <p:cTn id="9" presetID="4" presetClass="exit" presetSubtype="16" fill="hold" grpId="1" nodeType="afterEffect" nodePh="1">
                                  <p:stCondLst>
                                    <p:cond delay="5000"/>
                                  </p:stCondLst>
                                  <p:endCondLst>
                                    <p:cond evt="begin" delay="0">
                                      <p:tn val="9"/>
                                    </p:cond>
                                  </p:endCondLst>
                                  <p:childTnLst>
                                    <p:animEffect transition="out" filter="box(in)">
                                      <p:cBhvr>
                                        <p:cTn id="10" dur="3000"/>
                                        <p:tgtEl>
                                          <p:spTgt spid="5"/>
                                        </p:tgtEl>
                                      </p:cBhvr>
                                    </p:animEffect>
                                    <p:set>
                                      <p:cBhvr>
                                        <p:cTn id="11" dur="1" fill="hold">
                                          <p:stCondLst>
                                            <p:cond delay="2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00953" y="533401"/>
            <a:ext cx="10219765" cy="5473891"/>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rmAutofit/>
          </a:bodyPr>
          <a:lstStyle/>
          <a:p>
            <a:pPr algn="r" rtl="1"/>
            <a:endParaRPr lang="fa-IR" sz="3600" dirty="0">
              <a:cs typeface="B Titr" pitchFamily="2" charset="-78"/>
            </a:endParaRPr>
          </a:p>
          <a:p>
            <a:pPr algn="r" rtl="1"/>
            <a:endParaRPr lang="fa-IR" sz="3600" dirty="0">
              <a:cs typeface="B Titr" pitchFamily="2" charset="-78"/>
            </a:endParaRPr>
          </a:p>
          <a:p>
            <a:pPr marL="0" indent="0" algn="ctr" rtl="1">
              <a:buNone/>
            </a:pPr>
            <a:r>
              <a:rPr lang="fa-IR" sz="3600" dirty="0">
                <a:cs typeface="B Titr" pitchFamily="2" charset="-78"/>
              </a:rPr>
              <a:t>نظام </a:t>
            </a:r>
            <a:r>
              <a:rPr lang="fa-IR" sz="3600" u="sng" dirty="0">
                <a:cs typeface="B Titr" pitchFamily="2" charset="-78"/>
              </a:rPr>
              <a:t>ارزشیابی مستمر </a:t>
            </a:r>
            <a:r>
              <a:rPr lang="fa-IR" sz="3600" dirty="0" smtClean="0">
                <a:cs typeface="B Titr" pitchFamily="2" charset="-78"/>
              </a:rPr>
              <a:t>نیازمند </a:t>
            </a:r>
            <a:r>
              <a:rPr lang="fa-IR" sz="3600" u="sng" dirty="0" smtClean="0">
                <a:cs typeface="B Titr" pitchFamily="2" charset="-78"/>
              </a:rPr>
              <a:t>تغییرروش </a:t>
            </a:r>
            <a:r>
              <a:rPr lang="fa-IR" sz="3600" u="sng" dirty="0">
                <a:cs typeface="B Titr" pitchFamily="2" charset="-78"/>
              </a:rPr>
              <a:t>ها ی تدریس </a:t>
            </a:r>
            <a:r>
              <a:rPr lang="fa-IR" sz="3600" dirty="0">
                <a:cs typeface="B Titr" pitchFamily="2" charset="-78"/>
              </a:rPr>
              <a:t>است</a:t>
            </a:r>
          </a:p>
          <a:p>
            <a:pPr marL="0" indent="0" algn="ctr" rtl="1">
              <a:buNone/>
            </a:pPr>
            <a:endParaRPr lang="fa-IR" sz="3600" dirty="0">
              <a:cs typeface="B Titr" pitchFamily="2" charset="-78"/>
            </a:endParaRPr>
          </a:p>
          <a:p>
            <a:pPr marL="0" indent="0" algn="ctr" rtl="1">
              <a:buNone/>
            </a:pPr>
            <a:r>
              <a:rPr lang="fa-IR" sz="3600" dirty="0" smtClean="0">
                <a:cs typeface="B Titr" pitchFamily="2" charset="-78"/>
              </a:rPr>
              <a:t>که </a:t>
            </a:r>
            <a:r>
              <a:rPr lang="fa-IR" sz="3600" dirty="0">
                <a:cs typeface="B Titr" pitchFamily="2" charset="-78"/>
              </a:rPr>
              <a:t>از آن به </a:t>
            </a:r>
            <a:r>
              <a:rPr lang="fa-IR" sz="3600" u="sng" dirty="0">
                <a:cs typeface="B Titr" pitchFamily="2" charset="-78"/>
              </a:rPr>
              <a:t>رویکرد نوین آموزش </a:t>
            </a:r>
            <a:r>
              <a:rPr lang="fa-IR" sz="3600" dirty="0">
                <a:cs typeface="B Titr" pitchFamily="2" charset="-78"/>
              </a:rPr>
              <a:t>یاد می کنیم</a:t>
            </a:r>
            <a:r>
              <a:rPr lang="en-US" sz="3600" dirty="0">
                <a:cs typeface="B Titr" pitchFamily="2" charset="-78"/>
              </a:rPr>
              <a:t>.</a:t>
            </a:r>
          </a:p>
          <a:p>
            <a:pPr algn="r" rtl="1"/>
            <a:endParaRPr lang="fa-IR" sz="3600" dirty="0">
              <a:cs typeface="B Titr" pitchFamily="2" charset="-78"/>
            </a:endParaRPr>
          </a:p>
        </p:txBody>
      </p:sp>
    </p:spTree>
    <p:extLst>
      <p:ext uri="{BB962C8B-B14F-4D97-AF65-F5344CB8AC3E}">
        <p14:creationId xmlns:p14="http://schemas.microsoft.com/office/powerpoint/2010/main" val="160370481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16106" y="1089212"/>
            <a:ext cx="10596282" cy="5463987"/>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scene3d>
              <a:camera prst="perspectiveFront"/>
              <a:lightRig rig="threePt" dir="t"/>
            </a:scene3d>
            <a:sp3d extrusionH="57150">
              <a:bevelT w="38100" h="38100"/>
            </a:sp3d>
          </a:bodyPr>
          <a:lstStyle/>
          <a:p>
            <a:pPr marL="457200" indent="-457200" algn="r" rtl="1">
              <a:buFont typeface="Wingdings" pitchFamily="2" charset="2"/>
              <a:buChar char="v"/>
              <a:tabLst>
                <a:tab pos="0" algn="l"/>
              </a:tabLst>
            </a:pPr>
            <a:endParaRPr lang="fa-IR" sz="2400" dirty="0" smtClean="0">
              <a:cs typeface="B Titr" pitchFamily="2" charset="-78"/>
            </a:endParaRPr>
          </a:p>
          <a:p>
            <a:pPr marL="457200" indent="-457200" algn="r" rtl="1">
              <a:buFont typeface="Wingdings" pitchFamily="2" charset="2"/>
              <a:buChar char="v"/>
              <a:tabLst>
                <a:tab pos="0" algn="l"/>
              </a:tabLst>
            </a:pPr>
            <a:r>
              <a:rPr lang="fa-IR" sz="2400" dirty="0" smtClean="0">
                <a:cs typeface="B Titr" pitchFamily="2" charset="-78"/>
              </a:rPr>
              <a:t>آزمون ها</a:t>
            </a:r>
          </a:p>
          <a:p>
            <a:pPr marL="0" indent="0" algn="justLow" rtl="1">
              <a:buNone/>
              <a:tabLst>
                <a:tab pos="0" algn="l"/>
              </a:tabLst>
            </a:pPr>
            <a:r>
              <a:rPr lang="fa-IR" sz="2400" dirty="0" smtClean="0">
                <a:cs typeface="B Koodak" pitchFamily="2" charset="-78"/>
              </a:rPr>
              <a:t>   الف)</a:t>
            </a:r>
            <a:r>
              <a:rPr lang="fa-IR" sz="2400" b="1" dirty="0" smtClean="0">
                <a:cs typeface="B Nazanin" pitchFamily="2" charset="-78"/>
              </a:rPr>
              <a:t>آزمون عملکردی : انجام </a:t>
            </a:r>
            <a:r>
              <a:rPr lang="fa-IR" sz="2400" b="1" dirty="0">
                <a:cs typeface="B Nazanin" pitchFamily="2" charset="-78"/>
              </a:rPr>
              <a:t>پروژه هاي تحقيقاتي ، مطالعات كتابخانه اي ، تهيه گزارش از بازديدهاي علمي، مقاله </a:t>
            </a:r>
            <a:r>
              <a:rPr lang="fa-IR" sz="2400" b="1" dirty="0" smtClean="0">
                <a:cs typeface="B Nazanin" pitchFamily="2" charset="-78"/>
              </a:rPr>
              <a:t>نويسي</a:t>
            </a:r>
            <a:endParaRPr lang="en-US" sz="2400" b="1" dirty="0">
              <a:cs typeface="B Nazanin" pitchFamily="2" charset="-78"/>
            </a:endParaRPr>
          </a:p>
          <a:p>
            <a:pPr marL="0" indent="0" algn="justLow" rtl="1">
              <a:buNone/>
              <a:tabLst>
                <a:tab pos="0" algn="l"/>
              </a:tabLst>
            </a:pPr>
            <a:r>
              <a:rPr lang="fa-IR" sz="2400" b="1" dirty="0" smtClean="0">
                <a:cs typeface="B Nazanin" pitchFamily="2" charset="-78"/>
              </a:rPr>
              <a:t>   ب)آزمون مدادی </a:t>
            </a:r>
            <a:r>
              <a:rPr lang="fa-IR" sz="2400" b="1" dirty="0">
                <a:cs typeface="B Nazanin" pitchFamily="2" charset="-78"/>
              </a:rPr>
              <a:t>کاغذی: آزمون درخانه، آزمون کتاب باز، آزمون گروهی، پرسش های </a:t>
            </a:r>
            <a:r>
              <a:rPr lang="fa-IR" sz="2400" b="1" dirty="0" smtClean="0">
                <a:cs typeface="B Nazanin" pitchFamily="2" charset="-78"/>
              </a:rPr>
              <a:t>تدریجی</a:t>
            </a:r>
            <a:endParaRPr lang="en-US" sz="2400" dirty="0">
              <a:cs typeface="B Koodak" pitchFamily="2" charset="-78"/>
            </a:endParaRPr>
          </a:p>
          <a:p>
            <a:pPr marL="457200" indent="-457200" algn="r" rtl="1">
              <a:buFont typeface="Wingdings" pitchFamily="2" charset="2"/>
              <a:buChar char="v"/>
              <a:tabLst>
                <a:tab pos="0" algn="l"/>
              </a:tabLst>
            </a:pPr>
            <a:r>
              <a:rPr lang="fa-IR" sz="2400" dirty="0" smtClean="0">
                <a:cs typeface="B Titr" pitchFamily="2" charset="-78"/>
              </a:rPr>
              <a:t>پرسشهاي </a:t>
            </a:r>
            <a:r>
              <a:rPr lang="fa-IR" sz="2400" dirty="0">
                <a:cs typeface="B Titr" pitchFamily="2" charset="-78"/>
              </a:rPr>
              <a:t>شفاهي</a:t>
            </a:r>
            <a:endParaRPr lang="en-US" sz="2400" dirty="0">
              <a:cs typeface="B Titr" pitchFamily="2" charset="-78"/>
            </a:endParaRPr>
          </a:p>
          <a:p>
            <a:pPr marL="457200" indent="-457200" algn="r" rtl="1">
              <a:buFont typeface="Wingdings" pitchFamily="2" charset="2"/>
              <a:buChar char="v"/>
              <a:tabLst>
                <a:tab pos="0" algn="l"/>
              </a:tabLst>
            </a:pPr>
            <a:r>
              <a:rPr lang="fa-IR" sz="2400" dirty="0" smtClean="0">
                <a:cs typeface="B Titr" pitchFamily="2" charset="-78"/>
              </a:rPr>
              <a:t>تکالیف </a:t>
            </a:r>
            <a:r>
              <a:rPr lang="fa-IR" sz="2400" dirty="0">
                <a:cs typeface="B Titr" pitchFamily="2" charset="-78"/>
              </a:rPr>
              <a:t>درسی</a:t>
            </a:r>
            <a:endParaRPr lang="en-US" sz="2400" dirty="0">
              <a:cs typeface="B Titr" pitchFamily="2" charset="-78"/>
            </a:endParaRPr>
          </a:p>
          <a:p>
            <a:pPr marL="457200" indent="-457200" algn="r" rtl="1">
              <a:buFont typeface="Wingdings" pitchFamily="2" charset="2"/>
              <a:buChar char="v"/>
              <a:tabLst>
                <a:tab pos="0" algn="l"/>
              </a:tabLst>
            </a:pPr>
            <a:r>
              <a:rPr lang="fa-IR" sz="2400" dirty="0" smtClean="0">
                <a:cs typeface="B Titr" pitchFamily="2" charset="-78"/>
              </a:rPr>
              <a:t>پوشه </a:t>
            </a:r>
            <a:r>
              <a:rPr lang="fa-IR" sz="2400" dirty="0">
                <a:cs typeface="B Titr" pitchFamily="2" charset="-78"/>
              </a:rPr>
              <a:t>کار</a:t>
            </a:r>
            <a:endParaRPr lang="en-US" sz="2400" dirty="0">
              <a:cs typeface="B Titr" pitchFamily="2" charset="-78"/>
            </a:endParaRPr>
          </a:p>
          <a:p>
            <a:pPr marL="457200" indent="-457200" algn="r" rtl="1">
              <a:buFont typeface="Wingdings" pitchFamily="2" charset="2"/>
              <a:buChar char="v"/>
              <a:tabLst>
                <a:tab pos="0" algn="l"/>
              </a:tabLst>
            </a:pPr>
            <a:r>
              <a:rPr lang="fa-IR" sz="2400" dirty="0" smtClean="0">
                <a:cs typeface="B Titr" pitchFamily="2" charset="-78"/>
              </a:rPr>
              <a:t>برگ </a:t>
            </a:r>
            <a:r>
              <a:rPr lang="fa-IR" sz="2400" dirty="0">
                <a:cs typeface="B Titr" pitchFamily="2" charset="-78"/>
              </a:rPr>
              <a:t>ثبت مشاهدات</a:t>
            </a:r>
            <a:endParaRPr lang="en-US" sz="2400" dirty="0">
              <a:cs typeface="B Titr" pitchFamily="2" charset="-78"/>
            </a:endParaRPr>
          </a:p>
          <a:p>
            <a:pPr marL="0" indent="0" algn="r" rtl="1">
              <a:buNone/>
              <a:tabLst>
                <a:tab pos="0" algn="l"/>
              </a:tabLst>
            </a:pPr>
            <a:r>
              <a:rPr lang="fa-IR" sz="2400" dirty="0">
                <a:cs typeface="B Titr" pitchFamily="2" charset="-78"/>
              </a:rPr>
              <a:t> </a:t>
            </a:r>
            <a:endParaRPr lang="fa-IR" sz="2400" dirty="0" smtClean="0">
              <a:cs typeface="B Titr" pitchFamily="2" charset="-78"/>
            </a:endParaRPr>
          </a:p>
          <a:p>
            <a:pPr marL="0" indent="0" algn="r" rtl="1">
              <a:buNone/>
              <a:tabLst>
                <a:tab pos="0" algn="l"/>
              </a:tabLst>
            </a:pPr>
            <a:endParaRPr lang="en-US" sz="2400" dirty="0">
              <a:cs typeface="B Koodak" pitchFamily="2" charset="-78"/>
            </a:endParaRPr>
          </a:p>
          <a:p>
            <a:pPr marL="109728" indent="0" algn="justLow" rtl="1">
              <a:buNone/>
            </a:pPr>
            <a:endParaRPr lang="fa-IR" sz="2400" dirty="0"/>
          </a:p>
        </p:txBody>
      </p:sp>
      <p:sp>
        <p:nvSpPr>
          <p:cNvPr id="3" name="Title 2"/>
          <p:cNvSpPr>
            <a:spLocks noGrp="1"/>
          </p:cNvSpPr>
          <p:nvPr>
            <p:ph type="title"/>
          </p:nvPr>
        </p:nvSpPr>
        <p:spPr>
          <a:xfrm>
            <a:off x="1954306" y="180508"/>
            <a:ext cx="8229600" cy="908704"/>
          </a:xfrm>
          <a:solidFill>
            <a:schemeClr val="accent1">
              <a:lumMod val="20000"/>
              <a:lumOff val="80000"/>
            </a:schemeClr>
          </a:solidFill>
        </p:spPr>
        <p:txBody>
          <a:bodyPr>
            <a:normAutofit fontScale="90000"/>
            <a:scene3d>
              <a:camera prst="perspectiveAbove"/>
              <a:lightRig rig="soft" dir="t"/>
            </a:scene3d>
            <a:sp3d extrusionH="57150" prstMaterial="softEdge">
              <a:bevelT w="25400" h="25400" prst="coolSlant"/>
            </a:sp3d>
          </a:bodyPr>
          <a:lstStyle/>
          <a:p>
            <a:pPr algn="ctr"/>
            <a:r>
              <a:rPr lang="fa-IR" dirty="0" smtClean="0">
                <a:solidFill>
                  <a:srgbClr val="C00000"/>
                </a:solidFill>
                <a:cs typeface="B Titr" pitchFamily="2" charset="-78"/>
              </a:rPr>
              <a:t>ابزاركارارزشيابي </a:t>
            </a:r>
            <a:r>
              <a:rPr lang="fa-IR" dirty="0">
                <a:solidFill>
                  <a:srgbClr val="C00000"/>
                </a:solidFill>
                <a:cs typeface="B Titr" pitchFamily="2" charset="-78"/>
              </a:rPr>
              <a:t>مستمر</a:t>
            </a:r>
            <a:r>
              <a:rPr lang="en-US" dirty="0">
                <a:solidFill>
                  <a:srgbClr val="C00000"/>
                </a:solidFill>
                <a:cs typeface="B Titr" pitchFamily="2" charset="-78"/>
              </a:rPr>
              <a:t/>
            </a:r>
            <a:br>
              <a:rPr lang="en-US" dirty="0">
                <a:solidFill>
                  <a:srgbClr val="C00000"/>
                </a:solidFill>
                <a:cs typeface="B Titr" pitchFamily="2" charset="-78"/>
              </a:rPr>
            </a:br>
            <a:endParaRPr lang="fa-IR" dirty="0">
              <a:solidFill>
                <a:srgbClr val="C00000"/>
              </a:solidFill>
              <a:cs typeface="B Titr" pitchFamily="2" charset="-78"/>
            </a:endParaRPr>
          </a:p>
        </p:txBody>
      </p:sp>
    </p:spTree>
    <p:extLst>
      <p:ext uri="{BB962C8B-B14F-4D97-AF65-F5344CB8AC3E}">
        <p14:creationId xmlns:p14="http://schemas.microsoft.com/office/powerpoint/2010/main" val="73415302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4776" y="990600"/>
            <a:ext cx="11255189" cy="5719482"/>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pPr algn="r" rtl="1"/>
            <a:r>
              <a:rPr lang="fa-IR" sz="2400" b="1" dirty="0" smtClean="0">
                <a:cs typeface="B Nazanin" pitchFamily="2" charset="-78"/>
              </a:rPr>
              <a:t>1-</a:t>
            </a:r>
            <a:r>
              <a:rPr lang="fa-IR" sz="2400" b="1" dirty="0">
                <a:cs typeface="B Nazanin" pitchFamily="2" charset="-78"/>
              </a:rPr>
              <a:t>   استفاده از امتحاناتي به شكل وشيوه امتحان پاياني فقط با هدف ثبت نمره براي دانش آموز.</a:t>
            </a:r>
            <a:endParaRPr lang="en-US" sz="2400" b="1" dirty="0">
              <a:cs typeface="B Nazanin" pitchFamily="2" charset="-78"/>
            </a:endParaRPr>
          </a:p>
          <a:p>
            <a:pPr algn="r" rtl="1"/>
            <a:r>
              <a:rPr lang="fa-IR" sz="2400" b="1" dirty="0">
                <a:cs typeface="B Nazanin" pitchFamily="2" charset="-78"/>
              </a:rPr>
              <a:t>2-   منظور كردن ميانگين نمرات امتحانات انجام شده بجاي نمره مستمر.</a:t>
            </a:r>
            <a:endParaRPr lang="en-US" sz="2400" b="1" dirty="0">
              <a:cs typeface="B Nazanin" pitchFamily="2" charset="-78"/>
            </a:endParaRPr>
          </a:p>
          <a:p>
            <a:pPr algn="r" rtl="1"/>
            <a:r>
              <a:rPr lang="fa-IR" sz="2400" b="1" dirty="0">
                <a:cs typeface="B Nazanin" pitchFamily="2" charset="-78"/>
              </a:rPr>
              <a:t>3-   عدم شناسايي مشكلات دانش آموز وتدريس معلم بعد از هر ارزشيابي.</a:t>
            </a:r>
            <a:endParaRPr lang="en-US" sz="2400" b="1" dirty="0">
              <a:cs typeface="B Nazanin" pitchFamily="2" charset="-78"/>
            </a:endParaRPr>
          </a:p>
          <a:p>
            <a:pPr algn="r" rtl="1"/>
            <a:r>
              <a:rPr lang="fa-IR" sz="2400" b="1" dirty="0">
                <a:cs typeface="B Nazanin" pitchFamily="2" charset="-78"/>
              </a:rPr>
              <a:t>4-   منظور نكردن عوامل ديگر سنجش رفتار در ارزشيابي دانش آموز بجز نمرات ارزشيابي روي كاغذ.</a:t>
            </a:r>
            <a:endParaRPr lang="en-US" sz="2400" b="1" dirty="0">
              <a:cs typeface="B Nazanin" pitchFamily="2" charset="-78"/>
            </a:endParaRPr>
          </a:p>
          <a:p>
            <a:pPr algn="r" rtl="1"/>
            <a:r>
              <a:rPr lang="fa-IR" sz="2400" b="1" dirty="0">
                <a:cs typeface="B Nazanin" pitchFamily="2" charset="-78"/>
              </a:rPr>
              <a:t>5-   منظور كردن نمره مستمر براساس نمره پاياني.</a:t>
            </a:r>
            <a:endParaRPr lang="en-US" sz="2400" b="1" dirty="0">
              <a:cs typeface="B Nazanin" pitchFamily="2" charset="-78"/>
            </a:endParaRPr>
          </a:p>
          <a:p>
            <a:pPr algn="r" rtl="1"/>
            <a:r>
              <a:rPr lang="fa-IR" sz="2400" b="1" dirty="0">
                <a:cs typeface="B Nazanin" pitchFamily="2" charset="-78"/>
              </a:rPr>
              <a:t>6-   اعلام نكردن عوامل مؤثر در ارزشيابي مستمر در ابتداي هرسال به دانش آموز واولياي آنها.</a:t>
            </a:r>
            <a:endParaRPr lang="en-US" sz="2400" b="1" dirty="0">
              <a:cs typeface="B Nazanin" pitchFamily="2" charset="-78"/>
            </a:endParaRPr>
          </a:p>
          <a:p>
            <a:pPr algn="r" rtl="1"/>
            <a:r>
              <a:rPr lang="fa-IR" sz="2400" b="1" dirty="0">
                <a:cs typeface="B Nazanin" pitchFamily="2" charset="-78"/>
              </a:rPr>
              <a:t>7-   كم اعتبار جلوه دادن نمره مستمر نسبت به نمره پاياني توسط بعضي از عوامل اجرايي آموزش وپرورش.</a:t>
            </a:r>
            <a:endParaRPr lang="en-US" sz="2400" b="1" dirty="0">
              <a:cs typeface="B Nazanin" pitchFamily="2" charset="-78"/>
            </a:endParaRPr>
          </a:p>
          <a:p>
            <a:pPr algn="r" rtl="1"/>
            <a:r>
              <a:rPr lang="fa-IR" sz="2400" b="1" dirty="0">
                <a:cs typeface="B Nazanin" pitchFamily="2" charset="-78"/>
              </a:rPr>
              <a:t>8-   </a:t>
            </a:r>
            <a:r>
              <a:rPr lang="fa-IR" sz="2400" b="1" dirty="0" smtClean="0">
                <a:cs typeface="B Nazanin" pitchFamily="2" charset="-78"/>
              </a:rPr>
              <a:t>عدم استفاده بعضی از </a:t>
            </a:r>
            <a:r>
              <a:rPr lang="fa-IR" sz="2400" b="1" dirty="0">
                <a:cs typeface="B Nazanin" pitchFamily="2" charset="-78"/>
              </a:rPr>
              <a:t>دبيران براي بكار گيري </a:t>
            </a:r>
            <a:r>
              <a:rPr lang="fa-IR" sz="2400" b="1" dirty="0" smtClean="0">
                <a:cs typeface="B Nazanin" pitchFamily="2" charset="-78"/>
              </a:rPr>
              <a:t>ابزارهاي </a:t>
            </a:r>
            <a:r>
              <a:rPr lang="fa-IR" sz="2400" b="1" dirty="0">
                <a:cs typeface="B Nazanin" pitchFamily="2" charset="-78"/>
              </a:rPr>
              <a:t>معرفي شده براي اجراي ارزشيابي مستمر.</a:t>
            </a:r>
            <a:endParaRPr lang="en-US" sz="2400" b="1" dirty="0">
              <a:cs typeface="B Nazanin" pitchFamily="2" charset="-78"/>
            </a:endParaRPr>
          </a:p>
          <a:p>
            <a:pPr algn="r" rtl="1"/>
            <a:r>
              <a:rPr lang="fa-IR" sz="2400" b="1" dirty="0">
                <a:cs typeface="B Nazanin" pitchFamily="2" charset="-78"/>
              </a:rPr>
              <a:t>9-   نبود </a:t>
            </a:r>
            <a:r>
              <a:rPr lang="fa-IR" sz="2400" b="1" dirty="0" smtClean="0">
                <a:cs typeface="B Nazanin" pitchFamily="2" charset="-78"/>
              </a:rPr>
              <a:t>امكانات و تجهیزات كافي  در </a:t>
            </a:r>
            <a:r>
              <a:rPr lang="fa-IR" sz="2400" b="1" dirty="0">
                <a:cs typeface="B Nazanin" pitchFamily="2" charset="-78"/>
              </a:rPr>
              <a:t>بعضي از مناطق براي استفاده دانش </a:t>
            </a:r>
            <a:r>
              <a:rPr lang="fa-IR" sz="2400" b="1" dirty="0" smtClean="0">
                <a:cs typeface="B Nazanin" pitchFamily="2" charset="-78"/>
              </a:rPr>
              <a:t>آموزان </a:t>
            </a:r>
            <a:r>
              <a:rPr lang="fa-IR" sz="2400" b="1" dirty="0">
                <a:cs typeface="B Nazanin" pitchFamily="2" charset="-78"/>
              </a:rPr>
              <a:t>مانند:كتابخانه ، اينترنت و......</a:t>
            </a:r>
          </a:p>
        </p:txBody>
      </p:sp>
      <p:sp>
        <p:nvSpPr>
          <p:cNvPr id="3" name="Title 2"/>
          <p:cNvSpPr>
            <a:spLocks noGrp="1"/>
          </p:cNvSpPr>
          <p:nvPr>
            <p:ph type="title"/>
          </p:nvPr>
        </p:nvSpPr>
        <p:spPr>
          <a:xfrm>
            <a:off x="1730188" y="143436"/>
            <a:ext cx="8686800" cy="685800"/>
          </a:xfrm>
          <a:solidFill>
            <a:schemeClr val="accent1">
              <a:lumMod val="20000"/>
              <a:lumOff val="80000"/>
            </a:schemeClr>
          </a:solidFill>
        </p:spPr>
        <p:txBody>
          <a:bodyPr>
            <a:noAutofit/>
          </a:bodyPr>
          <a:lstStyle/>
          <a:p>
            <a:pPr algn="ctr"/>
            <a:r>
              <a:rPr lang="fa-IR" sz="2800" dirty="0">
                <a:solidFill>
                  <a:srgbClr val="C00000"/>
                </a:solidFill>
                <a:cs typeface="B Titr" pitchFamily="2" charset="-78"/>
              </a:rPr>
              <a:t>خطاهاي رايج دراجراي ارزشيابي مستمر</a:t>
            </a:r>
            <a:br>
              <a:rPr lang="fa-IR" sz="2800" dirty="0">
                <a:solidFill>
                  <a:srgbClr val="C00000"/>
                </a:solidFill>
                <a:cs typeface="B Titr" pitchFamily="2" charset="-78"/>
              </a:rPr>
            </a:b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t>
            </a:r>
            <a:r>
              <a:rPr lang="en-US" sz="2800" dirty="0">
                <a:solidFill>
                  <a:srgbClr val="C00000"/>
                </a:solidFill>
                <a:cs typeface="B Titr" pitchFamily="2" charset="-78"/>
              </a:rPr>
              <a:t/>
            </a:r>
            <a:br>
              <a:rPr lang="en-US" sz="2800" dirty="0">
                <a:solidFill>
                  <a:srgbClr val="C00000"/>
                </a:solidFill>
                <a:cs typeface="B Titr" pitchFamily="2" charset="-78"/>
              </a:rPr>
            </a:br>
            <a:r>
              <a:rPr lang="en-US" sz="2800" dirty="0">
                <a:solidFill>
                  <a:srgbClr val="C00000"/>
                </a:solidFill>
                <a:cs typeface="B Titr" pitchFamily="2" charset="-78"/>
              </a:rPr>
              <a:t/>
            </a:r>
            <a:br>
              <a:rPr lang="en-US" sz="2800" dirty="0">
                <a:solidFill>
                  <a:srgbClr val="C00000"/>
                </a:solidFill>
                <a:cs typeface="B Titr" pitchFamily="2" charset="-78"/>
              </a:rPr>
            </a:br>
            <a:endParaRPr lang="fa-IR" sz="2800" dirty="0">
              <a:solidFill>
                <a:srgbClr val="C00000"/>
              </a:solidFill>
              <a:cs typeface="B Titr" pitchFamily="2" charset="-78"/>
            </a:endParaRPr>
          </a:p>
        </p:txBody>
      </p:sp>
    </p:spTree>
    <p:extLst>
      <p:ext uri="{BB962C8B-B14F-4D97-AF65-F5344CB8AC3E}">
        <p14:creationId xmlns:p14="http://schemas.microsoft.com/office/powerpoint/2010/main" val="278191166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2362200"/>
            <a:ext cx="8229600" cy="3048000"/>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lstStyle/>
          <a:p>
            <a:endParaRPr lang="fa-IR" b="1" dirty="0" smtClean="0">
              <a:cs typeface="B Titr" pitchFamily="2" charset="-78"/>
            </a:endParaRPr>
          </a:p>
          <a:p>
            <a:pPr algn="r" rtl="1"/>
            <a:r>
              <a:rPr lang="fa-IR" sz="3600" b="1" dirty="0">
                <a:cs typeface="B Titr" pitchFamily="2" charset="-78"/>
              </a:rPr>
              <a:t>1-</a:t>
            </a:r>
            <a:r>
              <a:rPr lang="en-US" sz="3600" b="1" dirty="0">
                <a:cs typeface="B Titr" pitchFamily="2" charset="-78"/>
              </a:rPr>
              <a:t> </a:t>
            </a:r>
            <a:r>
              <a:rPr lang="fa-IR" sz="3600" b="1" dirty="0">
                <a:cs typeface="B Titr" pitchFamily="2" charset="-78"/>
              </a:rPr>
              <a:t>یادگیری گروهی</a:t>
            </a:r>
          </a:p>
          <a:p>
            <a:pPr algn="r" rtl="1"/>
            <a:r>
              <a:rPr lang="fa-IR" sz="3600" b="1" dirty="0">
                <a:cs typeface="B Titr" pitchFamily="2" charset="-78"/>
              </a:rPr>
              <a:t> 2- یادگیری فعال</a:t>
            </a:r>
          </a:p>
          <a:p>
            <a:pPr algn="r" rtl="1"/>
            <a:r>
              <a:rPr lang="fa-IR" sz="3600" b="1" dirty="0">
                <a:cs typeface="B Titr" pitchFamily="2" charset="-78"/>
              </a:rPr>
              <a:t> 3- یادگیری خلاق</a:t>
            </a:r>
            <a:endParaRPr lang="en-US" sz="3600" dirty="0">
              <a:cs typeface="B Titr" pitchFamily="2" charset="-78"/>
            </a:endParaRPr>
          </a:p>
          <a:p>
            <a:endParaRPr lang="fa-IR" dirty="0">
              <a:cs typeface="B Titr" pitchFamily="2" charset="-78"/>
            </a:endParaRPr>
          </a:p>
        </p:txBody>
      </p:sp>
      <p:sp>
        <p:nvSpPr>
          <p:cNvPr id="3" name="Title 2"/>
          <p:cNvSpPr>
            <a:spLocks noGrp="1"/>
          </p:cNvSpPr>
          <p:nvPr>
            <p:ph type="title"/>
          </p:nvPr>
        </p:nvSpPr>
        <p:spPr>
          <a:xfrm>
            <a:off x="1981200" y="596153"/>
            <a:ext cx="8229600" cy="1394012"/>
          </a:xfrm>
          <a:solidFill>
            <a:schemeClr val="accent1">
              <a:lumMod val="20000"/>
              <a:lumOff val="80000"/>
            </a:schemeClr>
          </a:solidFill>
        </p:spPr>
        <p:txBody>
          <a:bodyPr>
            <a:normAutofit fontScale="90000"/>
          </a:bodyPr>
          <a:lstStyle/>
          <a:p>
            <a:pPr algn="ctr"/>
            <a:r>
              <a:rPr lang="fa-IR" dirty="0" smtClean="0">
                <a:cs typeface="B Titr" pitchFamily="2" charset="-78"/>
              </a:rPr>
              <a:t/>
            </a:r>
            <a:br>
              <a:rPr lang="fa-IR" dirty="0" smtClean="0">
                <a:cs typeface="B Titr" pitchFamily="2" charset="-78"/>
              </a:rPr>
            </a:br>
            <a:r>
              <a:rPr lang="fa-IR" dirty="0" smtClean="0">
                <a:cs typeface="B Titr" pitchFamily="2" charset="-78"/>
              </a:rPr>
              <a:t>رویکرد </a:t>
            </a:r>
            <a:r>
              <a:rPr lang="fa-IR" dirty="0">
                <a:cs typeface="B Titr" pitchFamily="2" charset="-78"/>
              </a:rPr>
              <a:t>نوین آموزشی بر سه نکته تأکید دارد:</a:t>
            </a:r>
            <a:r>
              <a:rPr lang="en-US" dirty="0">
                <a:cs typeface="B Titr" pitchFamily="2" charset="-78"/>
              </a:rPr>
              <a:t/>
            </a:r>
            <a:br>
              <a:rPr lang="en-US" dirty="0">
                <a:cs typeface="B Titr" pitchFamily="2" charset="-78"/>
              </a:rPr>
            </a:br>
            <a:endParaRPr lang="fa-IR" dirty="0">
              <a:cs typeface="B Titr" pitchFamily="2" charset="-78"/>
            </a:endParaRPr>
          </a:p>
        </p:txBody>
      </p:sp>
    </p:spTree>
    <p:extLst>
      <p:ext uri="{BB962C8B-B14F-4D97-AF65-F5344CB8AC3E}">
        <p14:creationId xmlns:p14="http://schemas.microsoft.com/office/powerpoint/2010/main" val="104729951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39589" y="1595717"/>
            <a:ext cx="11013140" cy="5114365"/>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lstStyle/>
          <a:p>
            <a:endParaRPr lang="fa-IR" b="1" dirty="0" smtClean="0">
              <a:cs typeface="B Titr" pitchFamily="2" charset="-78"/>
            </a:endParaRPr>
          </a:p>
          <a:p>
            <a:pPr algn="r" rtl="1"/>
            <a:r>
              <a:rPr lang="fa-IR" sz="3200" b="1" dirty="0">
                <a:cs typeface="B Titr" pitchFamily="2" charset="-78"/>
              </a:rPr>
              <a:t>1-</a:t>
            </a:r>
            <a:r>
              <a:rPr lang="en-US" sz="3200" b="1" dirty="0">
                <a:cs typeface="B Titr" pitchFamily="2" charset="-78"/>
              </a:rPr>
              <a:t> </a:t>
            </a:r>
            <a:r>
              <a:rPr lang="fa-IR" sz="3200" b="1" dirty="0"/>
              <a:t> روش </a:t>
            </a:r>
            <a:r>
              <a:rPr lang="fa-IR" sz="3200" b="1" dirty="0" smtClean="0"/>
              <a:t>كنفـــــرانس</a:t>
            </a:r>
          </a:p>
          <a:p>
            <a:pPr algn="r" rtl="1"/>
            <a:r>
              <a:rPr lang="fa-IR" sz="3200" b="1" dirty="0" smtClean="0">
                <a:cs typeface="B Titr" pitchFamily="2" charset="-78"/>
              </a:rPr>
              <a:t> </a:t>
            </a:r>
            <a:r>
              <a:rPr lang="fa-IR" sz="3200" b="1" dirty="0">
                <a:cs typeface="B Titr" pitchFamily="2" charset="-78"/>
              </a:rPr>
              <a:t>2- </a:t>
            </a:r>
            <a:r>
              <a:rPr lang="fa-IR" sz="3200" b="1" dirty="0"/>
              <a:t>روش پــــرسش و </a:t>
            </a:r>
            <a:r>
              <a:rPr lang="fa-IR" sz="3200" b="1" dirty="0" smtClean="0"/>
              <a:t>پاســـــخ</a:t>
            </a:r>
          </a:p>
          <a:p>
            <a:pPr algn="r" rtl="1"/>
            <a:r>
              <a:rPr lang="fa-IR" sz="3200" b="1" dirty="0" smtClean="0">
                <a:cs typeface="B Titr" pitchFamily="2" charset="-78"/>
              </a:rPr>
              <a:t> </a:t>
            </a:r>
            <a:r>
              <a:rPr lang="fa-IR" sz="3200" b="1" dirty="0">
                <a:cs typeface="B Titr" pitchFamily="2" charset="-78"/>
              </a:rPr>
              <a:t>3- </a:t>
            </a:r>
            <a:r>
              <a:rPr lang="fa-IR" sz="3200" b="1" dirty="0"/>
              <a:t>شيـــــوه </a:t>
            </a:r>
            <a:r>
              <a:rPr lang="fa-IR" sz="3200" b="1" dirty="0" smtClean="0"/>
              <a:t>بحثــــي</a:t>
            </a:r>
          </a:p>
          <a:p>
            <a:pPr algn="r" rtl="1"/>
            <a:r>
              <a:rPr lang="fa-IR" sz="3200" b="1" dirty="0" smtClean="0">
                <a:cs typeface="B Titr" panose="00000700000000000000" pitchFamily="2" charset="-78"/>
              </a:rPr>
              <a:t>4-</a:t>
            </a:r>
            <a:r>
              <a:rPr lang="fa-IR" sz="3200" b="1" dirty="0" smtClean="0"/>
              <a:t>شيـــــوه </a:t>
            </a:r>
            <a:r>
              <a:rPr lang="fa-IR" sz="3200" b="1" dirty="0"/>
              <a:t>درس پژوهی </a:t>
            </a:r>
            <a:r>
              <a:rPr lang="fa-IR" sz="3200" b="1" dirty="0" smtClean="0"/>
              <a:t>و....</a:t>
            </a:r>
          </a:p>
          <a:p>
            <a:pPr marL="0" indent="0" algn="ctr" rtl="1">
              <a:buNone/>
            </a:pPr>
            <a:endParaRPr lang="fa-IR" sz="4000" b="1" dirty="0" smtClean="0">
              <a:cs typeface="B Titr" panose="00000700000000000000" pitchFamily="2" charset="-78"/>
            </a:endParaRPr>
          </a:p>
          <a:p>
            <a:pPr marL="0" indent="0" algn="ctr" rtl="1">
              <a:buNone/>
            </a:pPr>
            <a:r>
              <a:rPr lang="fa-IR" sz="4800" b="1" dirty="0" smtClean="0">
                <a:cs typeface="B Titr" panose="00000700000000000000" pitchFamily="2" charset="-78"/>
              </a:rPr>
              <a:t>ادغام </a:t>
            </a:r>
            <a:r>
              <a:rPr lang="fa-IR" sz="4800" b="1" dirty="0">
                <a:cs typeface="B Titr" panose="00000700000000000000" pitchFamily="2" charset="-78"/>
              </a:rPr>
              <a:t>روش ها، بهترین الگوی آموزش</a:t>
            </a:r>
            <a:endParaRPr lang="fa-IR" sz="4800" b="1" dirty="0">
              <a:cs typeface="B Titr" pitchFamily="2" charset="-78"/>
            </a:endParaRPr>
          </a:p>
        </p:txBody>
      </p:sp>
      <p:sp>
        <p:nvSpPr>
          <p:cNvPr id="3" name="Title 2"/>
          <p:cNvSpPr>
            <a:spLocks noGrp="1"/>
          </p:cNvSpPr>
          <p:nvPr>
            <p:ph type="title"/>
          </p:nvPr>
        </p:nvSpPr>
        <p:spPr>
          <a:xfrm>
            <a:off x="1981200" y="165847"/>
            <a:ext cx="8229600" cy="1246094"/>
          </a:xfrm>
          <a:solidFill>
            <a:schemeClr val="accent1">
              <a:lumMod val="20000"/>
              <a:lumOff val="80000"/>
            </a:schemeClr>
          </a:solidFill>
        </p:spPr>
        <p:txBody>
          <a:bodyPr>
            <a:normAutofit fontScale="90000"/>
          </a:bodyPr>
          <a:lstStyle/>
          <a:p>
            <a:pPr algn="ctr"/>
            <a:r>
              <a:rPr lang="fa-IR" dirty="0" smtClean="0">
                <a:cs typeface="B Titr" pitchFamily="2" charset="-78"/>
              </a:rPr>
              <a:t/>
            </a:r>
            <a:br>
              <a:rPr lang="fa-IR" dirty="0" smtClean="0">
                <a:cs typeface="B Titr" pitchFamily="2" charset="-78"/>
              </a:rPr>
            </a:br>
            <a:r>
              <a:rPr lang="fa-IR" dirty="0" smtClean="0">
                <a:cs typeface="B Titr" pitchFamily="2" charset="-78"/>
              </a:rPr>
              <a:t>روش ها و شیوه های </a:t>
            </a:r>
            <a:r>
              <a:rPr lang="fa-IR" dirty="0">
                <a:cs typeface="B Titr" pitchFamily="2" charset="-78"/>
              </a:rPr>
              <a:t>نوین </a:t>
            </a:r>
            <a:r>
              <a:rPr lang="fa-IR" dirty="0" smtClean="0">
                <a:cs typeface="B Titr" pitchFamily="2" charset="-78"/>
              </a:rPr>
              <a:t>تدریس </a:t>
            </a:r>
            <a:r>
              <a:rPr lang="fa-IR" sz="4400" dirty="0" smtClean="0">
                <a:cs typeface="B Titr" pitchFamily="2" charset="-78"/>
              </a:rPr>
              <a:t>مانند</a:t>
            </a:r>
            <a:r>
              <a:rPr lang="fa-IR" dirty="0" smtClean="0">
                <a:cs typeface="B Titr" pitchFamily="2" charset="-78"/>
              </a:rPr>
              <a:t>:</a:t>
            </a:r>
            <a:r>
              <a:rPr lang="en-US" dirty="0">
                <a:cs typeface="B Titr" pitchFamily="2" charset="-78"/>
              </a:rPr>
              <a:t/>
            </a:r>
            <a:br>
              <a:rPr lang="en-US" dirty="0">
                <a:cs typeface="B Titr" pitchFamily="2" charset="-78"/>
              </a:rPr>
            </a:br>
            <a:endParaRPr lang="fa-IR" dirty="0">
              <a:cs typeface="B Titr" pitchFamily="2" charset="-78"/>
            </a:endParaRPr>
          </a:p>
        </p:txBody>
      </p:sp>
    </p:spTree>
    <p:extLst>
      <p:ext uri="{BB962C8B-B14F-4D97-AF65-F5344CB8AC3E}">
        <p14:creationId xmlns:p14="http://schemas.microsoft.com/office/powerpoint/2010/main" val="235168585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9966" y="990600"/>
            <a:ext cx="11430000" cy="5719482"/>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pPr algn="r" rtl="1"/>
            <a:r>
              <a:rPr lang="fa-IR" sz="3600" b="1" dirty="0" smtClean="0">
                <a:cs typeface="B Nazanin" panose="00000400000000000000" pitchFamily="2" charset="-78"/>
              </a:rPr>
              <a:t>در </a:t>
            </a:r>
            <a:r>
              <a:rPr lang="fa-IR" sz="3600" b="1" dirty="0">
                <a:cs typeface="B Nazanin" panose="00000400000000000000" pitchFamily="2" charset="-78"/>
              </a:rPr>
              <a:t>اين روش اطلاعات توسط دانش آموزان جمع آوري و ارائه مي گردد. </a:t>
            </a:r>
            <a:endParaRPr lang="fa-IR" sz="3600" b="1" dirty="0" smtClean="0">
              <a:cs typeface="B Nazanin" panose="00000400000000000000" pitchFamily="2" charset="-78"/>
            </a:endParaRPr>
          </a:p>
          <a:p>
            <a:pPr algn="r" rtl="1"/>
            <a:r>
              <a:rPr lang="fa-IR" sz="3600" b="1" dirty="0" smtClean="0">
                <a:cs typeface="B Nazanin" panose="00000400000000000000" pitchFamily="2" charset="-78"/>
              </a:rPr>
              <a:t>اين </a:t>
            </a:r>
            <a:r>
              <a:rPr lang="fa-IR" sz="3600" b="1" dirty="0">
                <a:cs typeface="B Nazanin" panose="00000400000000000000" pitchFamily="2" charset="-78"/>
              </a:rPr>
              <a:t>روش مي تواند مشخص كند كه دانش آموزان تا چه اندازه مي دانند</a:t>
            </a:r>
            <a:r>
              <a:rPr lang="fa-IR" sz="3600" b="1" dirty="0" smtClean="0">
                <a:cs typeface="B Nazanin" panose="00000400000000000000" pitchFamily="2" charset="-78"/>
              </a:rPr>
              <a:t>.</a:t>
            </a:r>
          </a:p>
          <a:p>
            <a:pPr algn="r" rtl="1"/>
            <a:r>
              <a:rPr lang="fa-IR" sz="3600" b="1" dirty="0" smtClean="0">
                <a:cs typeface="B Nazanin" panose="00000400000000000000" pitchFamily="2" charset="-78"/>
              </a:rPr>
              <a:t> </a:t>
            </a:r>
          </a:p>
          <a:p>
            <a:pPr algn="r" rtl="1"/>
            <a:r>
              <a:rPr lang="fa-IR" sz="3600" b="1" dirty="0" smtClean="0">
                <a:cs typeface="B Nazanin" panose="00000400000000000000" pitchFamily="2" charset="-78"/>
              </a:rPr>
              <a:t>اين </a:t>
            </a:r>
            <a:r>
              <a:rPr lang="fa-IR" sz="3600" b="1" dirty="0">
                <a:cs typeface="B Nazanin" panose="00000400000000000000" pitchFamily="2" charset="-78"/>
              </a:rPr>
              <a:t>روش يك موقعيت فعال براي يادگيري به وجود مي آورد. نقش معلم در كنفرانس صرفاً هدايت و اداره كردن جلسه و جلوگيري از مباحثاتي است كه منجر به انحراف از موضوع كنفرانس و روال منطقي آن شود. </a:t>
            </a:r>
            <a:endParaRPr lang="fa-IR" sz="3600" b="1" dirty="0" smtClean="0">
              <a:cs typeface="B Nazanin" panose="00000400000000000000" pitchFamily="2" charset="-78"/>
            </a:endParaRPr>
          </a:p>
          <a:p>
            <a:pPr algn="r" rtl="1"/>
            <a:endParaRPr lang="fa-IR" sz="3600" b="1" dirty="0" smtClean="0">
              <a:cs typeface="B Nazanin" panose="00000400000000000000" pitchFamily="2" charset="-78"/>
            </a:endParaRPr>
          </a:p>
          <a:p>
            <a:pPr algn="r" rtl="1"/>
            <a:r>
              <a:rPr lang="fa-IR" sz="3600" b="1" dirty="0" smtClean="0">
                <a:cs typeface="B Nazanin" panose="00000400000000000000" pitchFamily="2" charset="-78"/>
              </a:rPr>
              <a:t>اين </a:t>
            </a:r>
            <a:r>
              <a:rPr lang="fa-IR" sz="3600" b="1" dirty="0">
                <a:cs typeface="B Nazanin" panose="00000400000000000000" pitchFamily="2" charset="-78"/>
              </a:rPr>
              <a:t>روش براي كليه دروس وسنين مختلف </a:t>
            </a:r>
            <a:r>
              <a:rPr lang="fa-IR" sz="3600" b="1" dirty="0" smtClean="0">
                <a:cs typeface="B Nazanin" panose="00000400000000000000" pitchFamily="2" charset="-78"/>
              </a:rPr>
              <a:t>كاربرد دارد</a:t>
            </a:r>
            <a:r>
              <a:rPr lang="fa-IR" sz="3600" b="1" dirty="0">
                <a:cs typeface="B Nazanin" panose="00000400000000000000" pitchFamily="2" charset="-78"/>
              </a:rPr>
              <a:t>.</a:t>
            </a:r>
            <a:endParaRPr lang="fa-IR" sz="4400" b="1" dirty="0">
              <a:cs typeface="B Nazanin" pitchFamily="2" charset="-78"/>
            </a:endParaRPr>
          </a:p>
        </p:txBody>
      </p:sp>
      <p:sp>
        <p:nvSpPr>
          <p:cNvPr id="3" name="Title 2"/>
          <p:cNvSpPr>
            <a:spLocks noGrp="1"/>
          </p:cNvSpPr>
          <p:nvPr>
            <p:ph type="title"/>
          </p:nvPr>
        </p:nvSpPr>
        <p:spPr>
          <a:xfrm>
            <a:off x="1730188" y="143436"/>
            <a:ext cx="8686800" cy="685800"/>
          </a:xfrm>
          <a:solidFill>
            <a:schemeClr val="accent1">
              <a:lumMod val="20000"/>
              <a:lumOff val="80000"/>
            </a:schemeClr>
          </a:solidFill>
        </p:spPr>
        <p:txBody>
          <a:bodyPr>
            <a:noAutofit/>
          </a:bodyPr>
          <a:lstStyle/>
          <a:p>
            <a:pPr algn="ctr"/>
            <a:r>
              <a:rPr lang="fa-IR" b="1" dirty="0"/>
              <a:t>روش كنفـــــرانس </a:t>
            </a: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t>
            </a:r>
            <a:r>
              <a:rPr lang="en-US" sz="2800" dirty="0">
                <a:solidFill>
                  <a:srgbClr val="C00000"/>
                </a:solidFill>
                <a:cs typeface="B Titr" pitchFamily="2" charset="-78"/>
              </a:rPr>
              <a:t/>
            </a:r>
            <a:br>
              <a:rPr lang="en-US" sz="2800" dirty="0">
                <a:solidFill>
                  <a:srgbClr val="C00000"/>
                </a:solidFill>
                <a:cs typeface="B Titr" pitchFamily="2" charset="-78"/>
              </a:rPr>
            </a:br>
            <a:r>
              <a:rPr lang="en-US" sz="2800" dirty="0">
                <a:solidFill>
                  <a:srgbClr val="C00000"/>
                </a:solidFill>
                <a:cs typeface="B Titr" pitchFamily="2" charset="-78"/>
              </a:rPr>
              <a:t/>
            </a:r>
            <a:br>
              <a:rPr lang="en-US" sz="2800" dirty="0">
                <a:solidFill>
                  <a:srgbClr val="C00000"/>
                </a:solidFill>
                <a:cs typeface="B Titr" pitchFamily="2" charset="-78"/>
              </a:rPr>
            </a:br>
            <a:endParaRPr lang="fa-IR" sz="2800" dirty="0">
              <a:solidFill>
                <a:srgbClr val="C00000"/>
              </a:solidFill>
              <a:cs typeface="B Titr" pitchFamily="2" charset="-78"/>
            </a:endParaRPr>
          </a:p>
        </p:txBody>
      </p:sp>
    </p:spTree>
    <p:extLst>
      <p:ext uri="{BB962C8B-B14F-4D97-AF65-F5344CB8AC3E}">
        <p14:creationId xmlns:p14="http://schemas.microsoft.com/office/powerpoint/2010/main" val="416033651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9966" y="990600"/>
            <a:ext cx="11430000" cy="5719482"/>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pPr algn="r" rtl="1"/>
            <a:r>
              <a:rPr lang="fa-IR" sz="3600" b="1" dirty="0">
                <a:cs typeface="B Nazanin" panose="00000400000000000000" pitchFamily="2" charset="-78"/>
              </a:rPr>
              <a:t>شيوه پرسش و پاسخ شيوه اي است كه معلم به وسيله آن فراگير را به تفكر در باره مفهومي جديد يا بيان مطالبي فرا گرفته شده تشويق مي كند</a:t>
            </a:r>
            <a:r>
              <a:rPr lang="fa-IR" sz="3600" b="1" dirty="0" smtClean="0">
                <a:cs typeface="B Nazanin" panose="00000400000000000000" pitchFamily="2" charset="-78"/>
              </a:rPr>
              <a:t>.</a:t>
            </a:r>
          </a:p>
          <a:p>
            <a:pPr algn="r" rtl="1"/>
            <a:r>
              <a:rPr lang="fa-IR" sz="3600" b="1" dirty="0" smtClean="0">
                <a:cs typeface="B Nazanin" panose="00000400000000000000" pitchFamily="2" charset="-78"/>
              </a:rPr>
              <a:t> </a:t>
            </a:r>
            <a:r>
              <a:rPr lang="fa-IR" sz="3600" b="1" dirty="0">
                <a:cs typeface="B Nazanin" panose="00000400000000000000" pitchFamily="2" charset="-78"/>
              </a:rPr>
              <a:t>معلم, وقتي كه مي خواهد مفهوم دقيقي را در كلاس مطرح نمايد يا توجه فراگيران را به موضوعي جلب كند شيوه پرسش و پاسخ را به كار مي </a:t>
            </a:r>
            <a:r>
              <a:rPr lang="fa-IR" sz="3600" b="1" dirty="0" smtClean="0">
                <a:cs typeface="B Nazanin" panose="00000400000000000000" pitchFamily="2" charset="-78"/>
              </a:rPr>
              <a:t>برد.</a:t>
            </a:r>
          </a:p>
          <a:p>
            <a:pPr algn="r" rtl="1"/>
            <a:r>
              <a:rPr lang="fa-IR" sz="3600" b="1" dirty="0" smtClean="0">
                <a:cs typeface="B Nazanin" panose="00000400000000000000" pitchFamily="2" charset="-78"/>
              </a:rPr>
              <a:t> </a:t>
            </a:r>
            <a:r>
              <a:rPr lang="fa-IR" sz="3600" b="1" dirty="0">
                <a:cs typeface="B Nazanin" panose="00000400000000000000" pitchFamily="2" charset="-78"/>
              </a:rPr>
              <a:t>بدين وسيله فراگير را تشويق مي كند تا اطلاع خود را درباره موضوعي بيان كند ممكن است براي مرور كردن مطالبي كه قبلاً تدريس شده اند مفيد </a:t>
            </a:r>
            <a:r>
              <a:rPr lang="fa-IR" sz="3600" b="1" dirty="0" smtClean="0">
                <a:cs typeface="B Nazanin" panose="00000400000000000000" pitchFamily="2" charset="-78"/>
              </a:rPr>
              <a:t>باشد </a:t>
            </a:r>
            <a:r>
              <a:rPr lang="fa-IR" sz="3600" b="1" dirty="0">
                <a:cs typeface="B Nazanin" panose="00000400000000000000" pitchFamily="2" charset="-78"/>
              </a:rPr>
              <a:t>يا وسيله خوبي براي ارزشيابي ميزان درك فراگير از مفهوم مورد نظر باشد.</a:t>
            </a:r>
            <a:endParaRPr lang="fa-IR" sz="7200" b="1" dirty="0">
              <a:cs typeface="B Nazanin" pitchFamily="2" charset="-78"/>
            </a:endParaRPr>
          </a:p>
        </p:txBody>
      </p:sp>
      <p:sp>
        <p:nvSpPr>
          <p:cNvPr id="3" name="Title 2"/>
          <p:cNvSpPr>
            <a:spLocks noGrp="1"/>
          </p:cNvSpPr>
          <p:nvPr>
            <p:ph type="title"/>
          </p:nvPr>
        </p:nvSpPr>
        <p:spPr>
          <a:xfrm>
            <a:off x="1730188" y="143436"/>
            <a:ext cx="8686800" cy="685800"/>
          </a:xfrm>
          <a:solidFill>
            <a:schemeClr val="accent1">
              <a:lumMod val="20000"/>
              <a:lumOff val="80000"/>
            </a:schemeClr>
          </a:solidFill>
        </p:spPr>
        <p:txBody>
          <a:bodyPr>
            <a:noAutofit/>
          </a:bodyPr>
          <a:lstStyle/>
          <a:p>
            <a:pPr algn="ctr"/>
            <a:r>
              <a:rPr lang="fa-IR" b="1" dirty="0" smtClean="0"/>
              <a:t>روش </a:t>
            </a:r>
            <a:r>
              <a:rPr lang="fa-IR" b="1" dirty="0"/>
              <a:t>پــــرسش و پاســـــخ </a:t>
            </a: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t>
            </a:r>
            <a:r>
              <a:rPr lang="en-US" sz="2800" dirty="0">
                <a:solidFill>
                  <a:srgbClr val="C00000"/>
                </a:solidFill>
                <a:cs typeface="B Titr" pitchFamily="2" charset="-78"/>
              </a:rPr>
              <a:t/>
            </a:r>
            <a:br>
              <a:rPr lang="en-US" sz="2800" dirty="0">
                <a:solidFill>
                  <a:srgbClr val="C00000"/>
                </a:solidFill>
                <a:cs typeface="B Titr" pitchFamily="2" charset="-78"/>
              </a:rPr>
            </a:br>
            <a:r>
              <a:rPr lang="en-US" sz="2800" dirty="0">
                <a:solidFill>
                  <a:srgbClr val="C00000"/>
                </a:solidFill>
                <a:cs typeface="B Titr" pitchFamily="2" charset="-78"/>
              </a:rPr>
              <a:t/>
            </a:r>
            <a:br>
              <a:rPr lang="en-US" sz="2800" dirty="0">
                <a:solidFill>
                  <a:srgbClr val="C00000"/>
                </a:solidFill>
                <a:cs typeface="B Titr" pitchFamily="2" charset="-78"/>
              </a:rPr>
            </a:br>
            <a:endParaRPr lang="fa-IR" sz="2800" dirty="0">
              <a:solidFill>
                <a:srgbClr val="C00000"/>
              </a:solidFill>
              <a:cs typeface="B Titr" pitchFamily="2" charset="-78"/>
            </a:endParaRPr>
          </a:p>
        </p:txBody>
      </p:sp>
    </p:spTree>
    <p:extLst>
      <p:ext uri="{BB962C8B-B14F-4D97-AF65-F5344CB8AC3E}">
        <p14:creationId xmlns:p14="http://schemas.microsoft.com/office/powerpoint/2010/main" val="132620409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9966" y="990600"/>
            <a:ext cx="11430000" cy="5719482"/>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pPr algn="r" rtl="1"/>
            <a:r>
              <a:rPr lang="fa-IR" sz="2800" b="1" dirty="0">
                <a:cs typeface="B Nazanin" panose="00000400000000000000" pitchFamily="2" charset="-78"/>
              </a:rPr>
              <a:t>در شيوه </a:t>
            </a:r>
            <a:r>
              <a:rPr lang="fa-IR" sz="2800" b="1" dirty="0" smtClean="0">
                <a:cs typeface="B Nazanin" panose="00000400000000000000" pitchFamily="2" charset="-78"/>
              </a:rPr>
              <a:t>بحثي ، دانش </a:t>
            </a:r>
            <a:r>
              <a:rPr lang="fa-IR" sz="2800" b="1" dirty="0">
                <a:cs typeface="B Nazanin" panose="00000400000000000000" pitchFamily="2" charset="-78"/>
              </a:rPr>
              <a:t>آموزان فعالانه در يادگيري شركت مي كنند و مفهوم مورد نظر را از يكديگر مي آموزند. </a:t>
            </a:r>
            <a:endParaRPr lang="fa-IR" sz="2800" b="1" dirty="0" smtClean="0">
              <a:cs typeface="B Nazanin" panose="00000400000000000000" pitchFamily="2" charset="-78"/>
            </a:endParaRPr>
          </a:p>
          <a:p>
            <a:pPr algn="r" rtl="1"/>
            <a:r>
              <a:rPr lang="fa-IR" sz="2800" b="1" dirty="0" smtClean="0">
                <a:cs typeface="B Nazanin" panose="00000400000000000000" pitchFamily="2" charset="-78"/>
              </a:rPr>
              <a:t>در </a:t>
            </a:r>
            <a:r>
              <a:rPr lang="fa-IR" sz="2800" b="1" dirty="0">
                <a:cs typeface="B Nazanin" panose="00000400000000000000" pitchFamily="2" charset="-78"/>
              </a:rPr>
              <a:t>اين شيوه معلم را مي توان به عنوان محرك, شروع كننده بحث و راهنما تصور كرد. معلم طوري سوال يا مسئله را مطرح مي كند كه دانش آموزان را به پاسخگويي يا حل مسئله تشويق كند</a:t>
            </a:r>
            <a:r>
              <a:rPr lang="fa-IR" sz="2800" b="1" dirty="0" smtClean="0">
                <a:cs typeface="B Nazanin" panose="00000400000000000000" pitchFamily="2" charset="-78"/>
              </a:rPr>
              <a:t>.</a:t>
            </a:r>
          </a:p>
          <a:p>
            <a:pPr algn="r" rtl="1"/>
            <a:r>
              <a:rPr lang="fa-IR" sz="2800" b="1" dirty="0" smtClean="0">
                <a:cs typeface="B Nazanin" panose="00000400000000000000" pitchFamily="2" charset="-78"/>
              </a:rPr>
              <a:t> </a:t>
            </a:r>
            <a:r>
              <a:rPr lang="fa-IR" sz="2800" b="1" dirty="0">
                <a:cs typeface="B Nazanin" panose="00000400000000000000" pitchFamily="2" charset="-78"/>
              </a:rPr>
              <a:t>اين شيوه در دو مورد </a:t>
            </a:r>
            <a:r>
              <a:rPr lang="fa-IR" sz="2800" b="1" dirty="0" smtClean="0">
                <a:cs typeface="B Nazanin" panose="00000400000000000000" pitchFamily="2" charset="-78"/>
              </a:rPr>
              <a:t>زيركاربرد </a:t>
            </a:r>
            <a:r>
              <a:rPr lang="fa-IR" sz="2800" b="1" dirty="0">
                <a:cs typeface="B Nazanin" panose="00000400000000000000" pitchFamily="2" charset="-78"/>
              </a:rPr>
              <a:t>خاصي دارد: </a:t>
            </a:r>
            <a:r>
              <a:rPr lang="fa-IR" sz="4800" b="1" dirty="0">
                <a:cs typeface="B Nazanin" panose="00000400000000000000" pitchFamily="2" charset="-78"/>
              </a:rPr>
              <a:t/>
            </a:r>
            <a:br>
              <a:rPr lang="fa-IR" sz="4800" b="1" dirty="0">
                <a:cs typeface="B Nazanin" panose="00000400000000000000" pitchFamily="2" charset="-78"/>
              </a:rPr>
            </a:br>
            <a:r>
              <a:rPr lang="fa-IR" sz="2800" b="1" dirty="0">
                <a:cs typeface="B Nazanin" panose="00000400000000000000" pitchFamily="2" charset="-78"/>
              </a:rPr>
              <a:t>۱- موقعي كه معلم مي خواهد مفهوم جديدي را به فراگيران بياموزد </a:t>
            </a:r>
            <a:r>
              <a:rPr lang="fa-IR" sz="2800" b="1" dirty="0" smtClean="0">
                <a:cs typeface="B Nazanin" panose="00000400000000000000" pitchFamily="2" charset="-78"/>
              </a:rPr>
              <a:t>و انتظار </a:t>
            </a:r>
            <a:r>
              <a:rPr lang="fa-IR" sz="2800" b="1" dirty="0">
                <a:cs typeface="B Nazanin" panose="00000400000000000000" pitchFamily="2" charset="-78"/>
              </a:rPr>
              <a:t>دارد كه همه آنها مفهوم را به شكلي واحد در يابند در اين صورت معلم سعي مي كند كه بحث را به جهتي بكشاند كه شكل صحيح مفهوم از آن نتيجه گيري شود.</a:t>
            </a:r>
            <a:r>
              <a:rPr lang="fa-IR" sz="4800" b="1" dirty="0">
                <a:cs typeface="B Nazanin" panose="00000400000000000000" pitchFamily="2" charset="-78"/>
              </a:rPr>
              <a:t/>
            </a:r>
            <a:br>
              <a:rPr lang="fa-IR" sz="4800" b="1" dirty="0">
                <a:cs typeface="B Nazanin" panose="00000400000000000000" pitchFamily="2" charset="-78"/>
              </a:rPr>
            </a:br>
            <a:r>
              <a:rPr lang="fa-IR" sz="2800" b="1" dirty="0">
                <a:cs typeface="B Nazanin" panose="00000400000000000000" pitchFamily="2" charset="-78"/>
              </a:rPr>
              <a:t>۲- هدف معلم اين است كه ذهن دانش آموز را به تكاپو وجستجو وادارد. در اين صورت معلم مسئله اي را عنوان مي كند كه تا دانش آموزان راه حل آن را پيشنهاد كنند. در اين موقعيت معلم سعي مي كند كه موضوع بحث را به دلخواه خود كنترل </a:t>
            </a:r>
            <a:r>
              <a:rPr lang="fa-IR" sz="2800" b="1" dirty="0" smtClean="0">
                <a:cs typeface="B Nazanin" panose="00000400000000000000" pitchFamily="2" charset="-78"/>
              </a:rPr>
              <a:t>نكند تا </a:t>
            </a:r>
            <a:r>
              <a:rPr lang="fa-IR" sz="2800" b="1" dirty="0">
                <a:cs typeface="B Nazanin" panose="00000400000000000000" pitchFamily="2" charset="-78"/>
              </a:rPr>
              <a:t>راه حلي را كه خود در نظر دارد به كلاس تحميل نكرده باشد.</a:t>
            </a:r>
            <a:endParaRPr lang="fa-IR" sz="6000" b="1" dirty="0">
              <a:cs typeface="B Nazanin" pitchFamily="2" charset="-78"/>
            </a:endParaRPr>
          </a:p>
        </p:txBody>
      </p:sp>
      <p:sp>
        <p:nvSpPr>
          <p:cNvPr id="3" name="Title 2"/>
          <p:cNvSpPr>
            <a:spLocks noGrp="1"/>
          </p:cNvSpPr>
          <p:nvPr>
            <p:ph type="title"/>
          </p:nvPr>
        </p:nvSpPr>
        <p:spPr>
          <a:xfrm>
            <a:off x="1730188" y="143436"/>
            <a:ext cx="8686800" cy="685800"/>
          </a:xfrm>
          <a:solidFill>
            <a:schemeClr val="accent1">
              <a:lumMod val="20000"/>
              <a:lumOff val="80000"/>
            </a:schemeClr>
          </a:solidFill>
        </p:spPr>
        <p:txBody>
          <a:bodyPr>
            <a:noAutofit/>
          </a:bodyPr>
          <a:lstStyle/>
          <a:p>
            <a:pPr algn="ctr"/>
            <a:r>
              <a:rPr lang="fa-IR" b="1" dirty="0"/>
              <a:t>شيـــــوه بحثــــي </a:t>
            </a: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t>
            </a:r>
            <a:r>
              <a:rPr lang="en-US" sz="2800" dirty="0">
                <a:solidFill>
                  <a:srgbClr val="C00000"/>
                </a:solidFill>
                <a:cs typeface="B Titr" pitchFamily="2" charset="-78"/>
              </a:rPr>
              <a:t/>
            </a:r>
            <a:br>
              <a:rPr lang="en-US" sz="2800" dirty="0">
                <a:solidFill>
                  <a:srgbClr val="C00000"/>
                </a:solidFill>
                <a:cs typeface="B Titr" pitchFamily="2" charset="-78"/>
              </a:rPr>
            </a:br>
            <a:r>
              <a:rPr lang="en-US" sz="2800" dirty="0">
                <a:solidFill>
                  <a:srgbClr val="C00000"/>
                </a:solidFill>
                <a:cs typeface="B Titr" pitchFamily="2" charset="-78"/>
              </a:rPr>
              <a:t/>
            </a:r>
            <a:br>
              <a:rPr lang="en-US" sz="2800" dirty="0">
                <a:solidFill>
                  <a:srgbClr val="C00000"/>
                </a:solidFill>
                <a:cs typeface="B Titr" pitchFamily="2" charset="-78"/>
              </a:rPr>
            </a:br>
            <a:endParaRPr lang="fa-IR" sz="2800" dirty="0">
              <a:solidFill>
                <a:srgbClr val="C00000"/>
              </a:solidFill>
              <a:cs typeface="B Titr" pitchFamily="2" charset="-78"/>
            </a:endParaRPr>
          </a:p>
        </p:txBody>
      </p:sp>
    </p:spTree>
    <p:extLst>
      <p:ext uri="{BB962C8B-B14F-4D97-AF65-F5344CB8AC3E}">
        <p14:creationId xmlns:p14="http://schemas.microsoft.com/office/powerpoint/2010/main" val="389046178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9966" y="990600"/>
            <a:ext cx="11430000" cy="5719482"/>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pPr algn="r" rtl="1"/>
            <a:r>
              <a:rPr lang="fa-IR" sz="2000" b="1" dirty="0">
                <a:cs typeface="B Nazanin" panose="00000400000000000000" pitchFamily="2" charset="-78"/>
              </a:rPr>
              <a:t>فرایند درس پژوهی چرخه ای است که امروزه در بیش تر کشورهای پیشرفته ی دنیا از استقبال ویژه ای برخوردار است</a:t>
            </a:r>
            <a:r>
              <a:rPr lang="fa-IR" sz="2000" b="1" dirty="0" smtClean="0">
                <a:cs typeface="B Nazanin" panose="00000400000000000000" pitchFamily="2" charset="-78"/>
              </a:rPr>
              <a:t>.         </a:t>
            </a:r>
            <a:r>
              <a:rPr lang="fa-IR" sz="2000" b="1" dirty="0">
                <a:cs typeface="B Nazanin" panose="00000400000000000000" pitchFamily="2" charset="-78"/>
              </a:rPr>
              <a:t>جهت سهولت بیش تر در درک و یادگیری این فرایند که در واقع یک برنامه ریزی بلند مدت و به </a:t>
            </a:r>
            <a:r>
              <a:rPr lang="fa-IR" sz="2000" b="1" dirty="0" smtClean="0">
                <a:cs typeface="B Nazanin" panose="00000400000000000000" pitchFamily="2" charset="-78"/>
              </a:rPr>
              <a:t>نوعی </a:t>
            </a:r>
            <a:r>
              <a:rPr lang="fa-IR" sz="2000" b="1" dirty="0">
                <a:cs typeface="B Nazanin" panose="00000400000000000000" pitchFamily="2" charset="-78"/>
              </a:rPr>
              <a:t>سرمایه گذاری آموزشی محسوب می گردد مراحل آن در ده گام اساسی طرح گردیده است</a:t>
            </a:r>
            <a:r>
              <a:rPr lang="en-US" sz="2000" b="1" dirty="0" smtClean="0">
                <a:cs typeface="B Nazanin" panose="00000400000000000000" pitchFamily="2" charset="-78"/>
              </a:rPr>
              <a:t>:</a:t>
            </a:r>
            <a:endParaRPr lang="fa-IR" sz="2000" b="1" dirty="0" smtClean="0">
              <a:cs typeface="B Nazanin" panose="00000400000000000000" pitchFamily="2" charset="-78"/>
            </a:endParaRPr>
          </a:p>
          <a:p>
            <a:pPr algn="r" rtl="1"/>
            <a:r>
              <a:rPr lang="fa-IR" b="1" dirty="0"/>
              <a:t>گام اوّل: تشکیل گروه، تقسیم کار و مسؤولیّت اعضای </a:t>
            </a:r>
            <a:r>
              <a:rPr lang="fa-IR" b="1" dirty="0" smtClean="0"/>
              <a:t>گروه( مانند : یک </a:t>
            </a:r>
            <a:r>
              <a:rPr lang="fa-IR" b="1" dirty="0"/>
              <a:t>نفر مسؤول هماهنگی دو نفر مسؤول نوشتن طرح درس- دو نفرمسؤول اجرای طرح </a:t>
            </a:r>
            <a:r>
              <a:rPr lang="fa-IR" b="1" dirty="0" smtClean="0"/>
              <a:t>)</a:t>
            </a:r>
          </a:p>
          <a:p>
            <a:pPr algn="r" rtl="1"/>
            <a:r>
              <a:rPr lang="fa-IR" b="1" dirty="0"/>
              <a:t>گام دوم</a:t>
            </a:r>
            <a:r>
              <a:rPr lang="en-US" b="1" dirty="0"/>
              <a:t>: </a:t>
            </a:r>
            <a:r>
              <a:rPr lang="fa-IR" b="1" dirty="0"/>
              <a:t>تعیین هدف پژوهش</a:t>
            </a:r>
            <a:r>
              <a:rPr lang="fa-IR" dirty="0"/>
              <a:t> </a:t>
            </a:r>
            <a:endParaRPr lang="en-US" dirty="0"/>
          </a:p>
          <a:p>
            <a:pPr algn="r" rtl="1"/>
            <a:r>
              <a:rPr lang="fa-IR" b="1" dirty="0"/>
              <a:t>گام سوم</a:t>
            </a:r>
            <a:r>
              <a:rPr lang="en-US" b="1" dirty="0"/>
              <a:t>: </a:t>
            </a:r>
            <a:r>
              <a:rPr lang="fa-IR" b="1" dirty="0"/>
              <a:t>تعیین ماده و موضوع درسی </a:t>
            </a:r>
            <a:endParaRPr lang="en-US" dirty="0"/>
          </a:p>
          <a:p>
            <a:pPr algn="r" rtl="1"/>
            <a:r>
              <a:rPr lang="fa-IR" b="1" dirty="0"/>
              <a:t>گام چهارم</a:t>
            </a:r>
            <a:r>
              <a:rPr lang="en-US" b="1" dirty="0"/>
              <a:t>: </a:t>
            </a:r>
            <a:r>
              <a:rPr lang="fa-IR" b="1" dirty="0"/>
              <a:t>تدوین طرح درس اوّلیّه توسّط اعضای  گروه</a:t>
            </a:r>
            <a:endParaRPr lang="en-US" dirty="0"/>
          </a:p>
          <a:p>
            <a:pPr algn="r" rtl="1"/>
            <a:r>
              <a:rPr lang="fa-IR" b="1" dirty="0"/>
              <a:t>گام پنجم : اجرای اوّلین تدریس</a:t>
            </a:r>
            <a:endParaRPr lang="en-US" dirty="0"/>
          </a:p>
          <a:p>
            <a:pPr algn="r" rtl="1"/>
            <a:r>
              <a:rPr lang="fa-IR" b="1" dirty="0"/>
              <a:t>گام ششم : گزارش نویسی و نقد و بررسی اوّلین تدریس</a:t>
            </a:r>
            <a:endParaRPr lang="en-US" dirty="0"/>
          </a:p>
          <a:p>
            <a:pPr algn="r" rtl="1"/>
            <a:r>
              <a:rPr lang="fa-IR" b="1" dirty="0"/>
              <a:t>گام هفتم : بازنگری مجدّد طرح درس</a:t>
            </a:r>
            <a:endParaRPr lang="en-US" dirty="0"/>
          </a:p>
          <a:p>
            <a:pPr algn="r" rtl="1"/>
            <a:r>
              <a:rPr lang="fa-IR" b="1" dirty="0"/>
              <a:t>گام هشتم: تدریس دوم و تمرکز بر تهیّه‌ی گزارش مجدد</a:t>
            </a:r>
            <a:endParaRPr lang="en-US" dirty="0"/>
          </a:p>
          <a:p>
            <a:pPr algn="r" rtl="1"/>
            <a:r>
              <a:rPr lang="fa-IR" b="1" dirty="0"/>
              <a:t>گام نهم</a:t>
            </a:r>
            <a:r>
              <a:rPr lang="en-US" b="1" dirty="0"/>
              <a:t>: </a:t>
            </a:r>
            <a:r>
              <a:rPr lang="fa-IR" b="1" dirty="0"/>
              <a:t>گزارش نویسی و نقد و بررسی تدریس دوم</a:t>
            </a:r>
            <a:endParaRPr lang="en-US" dirty="0"/>
          </a:p>
          <a:p>
            <a:pPr algn="r" rtl="1"/>
            <a:r>
              <a:rPr lang="fa-IR" b="1" dirty="0"/>
              <a:t>گام دهم:</a:t>
            </a:r>
            <a:r>
              <a:rPr lang="fa-IR" dirty="0"/>
              <a:t> </a:t>
            </a:r>
            <a:r>
              <a:rPr lang="fa-IR" b="1" dirty="0"/>
              <a:t>بازتاب و پیامدهای </a:t>
            </a:r>
            <a:r>
              <a:rPr lang="fa-IR" b="1" dirty="0" smtClean="0"/>
              <a:t>تدریس  </a:t>
            </a:r>
            <a:r>
              <a:rPr lang="fa-IR" b="1" dirty="0" smtClean="0">
                <a:solidFill>
                  <a:srgbClr val="C00000"/>
                </a:solidFill>
              </a:rPr>
              <a:t>(یعنی : ایجاد </a:t>
            </a:r>
            <a:r>
              <a:rPr lang="fa-IR" b="1" dirty="0">
                <a:solidFill>
                  <a:srgbClr val="C00000"/>
                </a:solidFill>
              </a:rPr>
              <a:t>گزارشی از 9 گام </a:t>
            </a:r>
            <a:r>
              <a:rPr lang="fa-IR" b="1" dirty="0" smtClean="0">
                <a:solidFill>
                  <a:srgbClr val="C00000"/>
                </a:solidFill>
              </a:rPr>
              <a:t>قبلی که شواهد </a:t>
            </a:r>
            <a:r>
              <a:rPr lang="fa-IR" b="1" dirty="0">
                <a:solidFill>
                  <a:srgbClr val="C00000"/>
                </a:solidFill>
              </a:rPr>
              <a:t>بررسی شده را مستند سازی نموده و دانش حرفه‌ایِ کسب شده توسط گروه را در عمل شرح </a:t>
            </a:r>
            <a:r>
              <a:rPr lang="fa-IR" b="1" dirty="0" smtClean="0">
                <a:solidFill>
                  <a:srgbClr val="C00000"/>
                </a:solidFill>
              </a:rPr>
              <a:t>می دهد)</a:t>
            </a:r>
            <a:endParaRPr lang="en-US" dirty="0">
              <a:solidFill>
                <a:srgbClr val="C00000"/>
              </a:solidFill>
            </a:endParaRPr>
          </a:p>
          <a:p>
            <a:pPr algn="r" rtl="1"/>
            <a:endParaRPr lang="en-US" dirty="0">
              <a:solidFill>
                <a:srgbClr val="FF0000"/>
              </a:solidFill>
            </a:endParaRPr>
          </a:p>
          <a:p>
            <a:pPr algn="r" rtl="1"/>
            <a:endParaRPr lang="en-US" dirty="0"/>
          </a:p>
          <a:p>
            <a:pPr algn="r" rtl="1"/>
            <a:endParaRPr lang="en-US" dirty="0"/>
          </a:p>
        </p:txBody>
      </p:sp>
      <p:sp>
        <p:nvSpPr>
          <p:cNvPr id="3" name="Title 2"/>
          <p:cNvSpPr>
            <a:spLocks noGrp="1"/>
          </p:cNvSpPr>
          <p:nvPr>
            <p:ph type="title"/>
          </p:nvPr>
        </p:nvSpPr>
        <p:spPr>
          <a:xfrm>
            <a:off x="1730188" y="143436"/>
            <a:ext cx="8686800" cy="685800"/>
          </a:xfrm>
          <a:solidFill>
            <a:schemeClr val="accent1">
              <a:lumMod val="20000"/>
              <a:lumOff val="80000"/>
            </a:schemeClr>
          </a:solidFill>
        </p:spPr>
        <p:txBody>
          <a:bodyPr>
            <a:noAutofit/>
          </a:bodyPr>
          <a:lstStyle/>
          <a:p>
            <a:pPr algn="ctr" rtl="1"/>
            <a:r>
              <a:rPr lang="fa-IR" b="1" dirty="0"/>
              <a:t>شيـــــوه </a:t>
            </a:r>
            <a:r>
              <a:rPr lang="fa-IR" b="1" dirty="0" smtClean="0"/>
              <a:t>درس پژوهی</a:t>
            </a:r>
            <a:r>
              <a:rPr lang="fa-IR" b="1" dirty="0"/>
              <a:t> </a:t>
            </a: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t>
            </a:r>
            <a:r>
              <a:rPr lang="en-US" sz="2800" dirty="0">
                <a:solidFill>
                  <a:srgbClr val="C00000"/>
                </a:solidFill>
                <a:cs typeface="B Titr" pitchFamily="2" charset="-78"/>
              </a:rPr>
              <a:t/>
            </a:r>
            <a:br>
              <a:rPr lang="en-US" sz="2800" dirty="0">
                <a:solidFill>
                  <a:srgbClr val="C00000"/>
                </a:solidFill>
                <a:cs typeface="B Titr" pitchFamily="2" charset="-78"/>
              </a:rPr>
            </a:br>
            <a:r>
              <a:rPr lang="en-US" sz="2800" dirty="0">
                <a:solidFill>
                  <a:srgbClr val="C00000"/>
                </a:solidFill>
                <a:cs typeface="B Titr" pitchFamily="2" charset="-78"/>
              </a:rPr>
              <a:t/>
            </a:r>
            <a:br>
              <a:rPr lang="en-US" sz="2800" dirty="0">
                <a:solidFill>
                  <a:srgbClr val="C00000"/>
                </a:solidFill>
                <a:cs typeface="B Titr" pitchFamily="2" charset="-78"/>
              </a:rPr>
            </a:br>
            <a:endParaRPr lang="fa-IR" sz="2800" dirty="0">
              <a:solidFill>
                <a:srgbClr val="C00000"/>
              </a:solidFill>
              <a:cs typeface="B Titr" pitchFamily="2" charset="-78"/>
            </a:endParaRPr>
          </a:p>
        </p:txBody>
      </p:sp>
    </p:spTree>
    <p:extLst>
      <p:ext uri="{BB962C8B-B14F-4D97-AF65-F5344CB8AC3E}">
        <p14:creationId xmlns:p14="http://schemas.microsoft.com/office/powerpoint/2010/main" val="319505066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8259" y="1600200"/>
            <a:ext cx="11819965" cy="5109882"/>
          </a:xfrm>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pPr algn="r" rtl="1"/>
            <a:r>
              <a:rPr lang="fa-IR" sz="2800" b="1" dirty="0">
                <a:cs typeface="B Nazanin" panose="00000400000000000000" pitchFamily="2" charset="-78"/>
              </a:rPr>
              <a:t>بسیاری از معلمان در تلاشند تا فرآیند آموزش را از حالت منفعل بیرون بیاورند و </a:t>
            </a:r>
            <a:r>
              <a:rPr lang="fa-IR" sz="2800" b="1" dirty="0" smtClean="0">
                <a:cs typeface="B Nazanin" panose="00000400000000000000" pitchFamily="2" charset="-78"/>
              </a:rPr>
              <a:t>دانش آموزان </a:t>
            </a:r>
            <a:r>
              <a:rPr lang="fa-IR" sz="2800" b="1" dirty="0">
                <a:cs typeface="B Nazanin" panose="00000400000000000000" pitchFamily="2" charset="-78"/>
              </a:rPr>
              <a:t>را ترغیب كنند تا به صورت فعالانه در یادگیری مطالب درسی مشاركت داشته </a:t>
            </a:r>
            <a:r>
              <a:rPr lang="fa-IR" sz="2800" b="1" dirty="0" smtClean="0">
                <a:cs typeface="B Nazanin" panose="00000400000000000000" pitchFamily="2" charset="-78"/>
              </a:rPr>
              <a:t>باشند. برای </a:t>
            </a:r>
            <a:r>
              <a:rPr lang="fa-IR" sz="2800" b="1" dirty="0">
                <a:cs typeface="B Nazanin" panose="00000400000000000000" pitchFamily="2" charset="-78"/>
              </a:rPr>
              <a:t>آموزش دادن می توان از روش های متنوع و زیادی استفاده كرد. </a:t>
            </a:r>
            <a:endParaRPr lang="fa-IR" sz="2800" b="1" dirty="0" smtClean="0">
              <a:cs typeface="B Nazanin" panose="00000400000000000000" pitchFamily="2" charset="-78"/>
            </a:endParaRPr>
          </a:p>
          <a:p>
            <a:pPr algn="r" rtl="1"/>
            <a:r>
              <a:rPr lang="fa-IR" sz="2800" b="1" dirty="0" smtClean="0">
                <a:cs typeface="B Nazanin" panose="00000400000000000000" pitchFamily="2" charset="-78"/>
              </a:rPr>
              <a:t>اگر </a:t>
            </a:r>
            <a:r>
              <a:rPr lang="fa-IR" sz="2800" b="1" dirty="0">
                <a:cs typeface="B Nazanin" panose="00000400000000000000" pitchFamily="2" charset="-78"/>
              </a:rPr>
              <a:t>بتوانید دانش آموزان را به مشاركت در یادگیری ترغیب كنید، خودتان هم از تدریس بیشتر لذت خواهید برد. استفاده از بحث های گروهی دانش آموزان را فعال و مشتاق می كند و كلاس را از حالت كسالت بار بیرون می آورد. </a:t>
            </a:r>
            <a:endParaRPr lang="fa-IR" sz="2800" b="1" dirty="0" smtClean="0">
              <a:cs typeface="B Nazanin" panose="00000400000000000000" pitchFamily="2" charset="-78"/>
            </a:endParaRPr>
          </a:p>
          <a:p>
            <a:pPr algn="r" rtl="1"/>
            <a:r>
              <a:rPr lang="fa-IR" sz="2800" b="1" dirty="0" smtClean="0">
                <a:cs typeface="B Nazanin" panose="00000400000000000000" pitchFamily="2" charset="-78"/>
              </a:rPr>
              <a:t>سعی </a:t>
            </a:r>
            <a:r>
              <a:rPr lang="fa-IR" sz="2800" b="1" dirty="0">
                <a:cs typeface="B Nazanin" panose="00000400000000000000" pitchFamily="2" charset="-78"/>
              </a:rPr>
              <a:t>كنید دانش آموزان را به سوی تحقیق و پژوهش و حتی گفت وگو با افراد متخصص درباره موضوع درسی سوق دهید. </a:t>
            </a:r>
            <a:endParaRPr lang="fa-IR" sz="2800" b="1" dirty="0" smtClean="0">
              <a:cs typeface="B Nazanin" panose="00000400000000000000" pitchFamily="2" charset="-78"/>
            </a:endParaRPr>
          </a:p>
          <a:p>
            <a:pPr algn="r" rtl="1"/>
            <a:r>
              <a:rPr lang="fa-IR" sz="2800" b="1" dirty="0" smtClean="0">
                <a:cs typeface="B Nazanin" panose="00000400000000000000" pitchFamily="2" charset="-78"/>
              </a:rPr>
              <a:t>در </a:t>
            </a:r>
            <a:r>
              <a:rPr lang="fa-IR" sz="2800" b="1" dirty="0">
                <a:cs typeface="B Nazanin" panose="00000400000000000000" pitchFamily="2" charset="-78"/>
              </a:rPr>
              <a:t>كلاس از محصولات سمعی و بصری به خوبی استفاده كنید. فیلم ها، عكس ها و پوسترها </a:t>
            </a:r>
            <a:r>
              <a:rPr lang="fa-IR" sz="2800" b="1" dirty="0" smtClean="0">
                <a:cs typeface="B Nazanin" panose="00000400000000000000" pitchFamily="2" charset="-78"/>
              </a:rPr>
              <a:t>    می </a:t>
            </a:r>
            <a:r>
              <a:rPr lang="fa-IR" sz="2800" b="1" dirty="0">
                <a:cs typeface="B Nazanin" panose="00000400000000000000" pitchFamily="2" charset="-78"/>
              </a:rPr>
              <a:t>توانند به خوبی ذهن دانش آموزان را درگیر موضوع درس </a:t>
            </a:r>
            <a:r>
              <a:rPr lang="fa-IR" sz="2800" b="1" dirty="0" smtClean="0">
                <a:cs typeface="B Nazanin" panose="00000400000000000000" pitchFamily="2" charset="-78"/>
              </a:rPr>
              <a:t>كنند.</a:t>
            </a:r>
            <a:endParaRPr lang="fa-IR" sz="6000" b="1" dirty="0">
              <a:cs typeface="B Nazanin" pitchFamily="2" charset="-78"/>
            </a:endParaRPr>
          </a:p>
        </p:txBody>
      </p:sp>
      <p:sp>
        <p:nvSpPr>
          <p:cNvPr id="3" name="Title 2"/>
          <p:cNvSpPr>
            <a:spLocks noGrp="1"/>
          </p:cNvSpPr>
          <p:nvPr>
            <p:ph type="title"/>
          </p:nvPr>
        </p:nvSpPr>
        <p:spPr>
          <a:xfrm>
            <a:off x="1730188" y="143436"/>
            <a:ext cx="8686800" cy="1255058"/>
          </a:xfrm>
          <a:solidFill>
            <a:schemeClr val="accent1">
              <a:lumMod val="20000"/>
              <a:lumOff val="80000"/>
            </a:schemeClr>
          </a:solidFill>
        </p:spPr>
        <p:txBody>
          <a:bodyPr>
            <a:noAutofit/>
          </a:bodyPr>
          <a:lstStyle/>
          <a:p>
            <a:pPr algn="ctr"/>
            <a:r>
              <a:rPr lang="fa-IR" dirty="0"/>
              <a:t/>
            </a:r>
            <a:br>
              <a:rPr lang="fa-IR" dirty="0"/>
            </a:br>
            <a:r>
              <a:rPr lang="fa-IR" b="1" dirty="0"/>
              <a:t>ادغام روش ها، بهترین الگوی آموزش</a:t>
            </a: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r>
            <a:br>
              <a:rPr lang="fa-IR" sz="2800" dirty="0">
                <a:solidFill>
                  <a:srgbClr val="C00000"/>
                </a:solidFill>
                <a:cs typeface="B Titr" pitchFamily="2" charset="-78"/>
              </a:rPr>
            </a:br>
            <a:r>
              <a:rPr lang="fa-IR" sz="2800" dirty="0">
                <a:solidFill>
                  <a:srgbClr val="C00000"/>
                </a:solidFill>
                <a:cs typeface="B Titr" pitchFamily="2" charset="-78"/>
              </a:rPr>
              <a:t>                 </a:t>
            </a:r>
            <a:r>
              <a:rPr lang="en-US" sz="2800" dirty="0">
                <a:solidFill>
                  <a:srgbClr val="C00000"/>
                </a:solidFill>
                <a:cs typeface="B Titr" pitchFamily="2" charset="-78"/>
              </a:rPr>
              <a:t/>
            </a:r>
            <a:br>
              <a:rPr lang="en-US" sz="2800" dirty="0">
                <a:solidFill>
                  <a:srgbClr val="C00000"/>
                </a:solidFill>
                <a:cs typeface="B Titr" pitchFamily="2" charset="-78"/>
              </a:rPr>
            </a:br>
            <a:r>
              <a:rPr lang="en-US" sz="2800" dirty="0">
                <a:solidFill>
                  <a:srgbClr val="C00000"/>
                </a:solidFill>
                <a:cs typeface="B Titr" pitchFamily="2" charset="-78"/>
              </a:rPr>
              <a:t/>
            </a:r>
            <a:br>
              <a:rPr lang="en-US" sz="2800" dirty="0">
                <a:solidFill>
                  <a:srgbClr val="C00000"/>
                </a:solidFill>
                <a:cs typeface="B Titr" pitchFamily="2" charset="-78"/>
              </a:rPr>
            </a:br>
            <a:endParaRPr lang="fa-IR" sz="2800" dirty="0">
              <a:solidFill>
                <a:srgbClr val="C00000"/>
              </a:solidFill>
              <a:cs typeface="B Titr" pitchFamily="2" charset="-78"/>
            </a:endParaRPr>
          </a:p>
        </p:txBody>
      </p:sp>
    </p:spTree>
    <p:extLst>
      <p:ext uri="{BB962C8B-B14F-4D97-AF65-F5344CB8AC3E}">
        <p14:creationId xmlns:p14="http://schemas.microsoft.com/office/powerpoint/2010/main" val="63470647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74520" y="762001"/>
            <a:ext cx="8442960" cy="5472011"/>
          </a:xfrm>
          <a:prstGeom prst="foldedCorner">
            <a:avLst>
              <a:gd name="adj" fmla="val 0"/>
            </a:avLst>
          </a:prstGeom>
          <a:ln/>
          <a:effectLst>
            <a:glow rad="228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wrap="square" rtlCol="0">
            <a:spAutoFit/>
            <a:scene3d>
              <a:camera prst="perspectiveAbove"/>
              <a:lightRig rig="threePt" dir="t"/>
            </a:scene3d>
          </a:bodyPr>
          <a:lstStyle/>
          <a:p>
            <a:pPr marL="571500" indent="-571500" algn="r" rtl="1">
              <a:buFont typeface="Wingdings" pitchFamily="2" charset="2"/>
              <a:buChar char="v"/>
            </a:pPr>
            <a:endParaRPr lang="fa-IR" sz="1100" dirty="0">
              <a:solidFill>
                <a:srgbClr val="7030A0"/>
              </a:solidFill>
              <a:effectLst>
                <a:innerShdw blurRad="63500" dist="50800" dir="16200000">
                  <a:prstClr val="black">
                    <a:alpha val="50000"/>
                  </a:prstClr>
                </a:innerShdw>
              </a:effectLst>
              <a:cs typeface="B Titr" pitchFamily="2" charset="-78"/>
            </a:endParaRPr>
          </a:p>
          <a:p>
            <a:pPr marL="571500" indent="-571500" algn="r" rtl="1">
              <a:buFont typeface="Wingdings" pitchFamily="2" charset="2"/>
              <a:buChar char="v"/>
            </a:pPr>
            <a:r>
              <a:rPr lang="fa-IR" sz="3600" dirty="0">
                <a:solidFill>
                  <a:srgbClr val="7030A0"/>
                </a:solidFill>
                <a:effectLst>
                  <a:innerShdw blurRad="63500" dist="50800" dir="16200000">
                    <a:prstClr val="black">
                      <a:alpha val="50000"/>
                    </a:prstClr>
                  </a:innerShdw>
                </a:effectLst>
                <a:cs typeface="B Titr" pitchFamily="2" charset="-78"/>
              </a:rPr>
              <a:t>مأموریت آموزش و پرورش:</a:t>
            </a:r>
            <a:endParaRPr lang="en-US" sz="3600" dirty="0">
              <a:solidFill>
                <a:srgbClr val="7030A0"/>
              </a:solidFill>
              <a:effectLst>
                <a:innerShdw blurRad="63500" dist="50800" dir="16200000">
                  <a:prstClr val="black">
                    <a:alpha val="50000"/>
                  </a:prstClr>
                </a:innerShdw>
              </a:effectLst>
              <a:cs typeface="B Titr" pitchFamily="2" charset="-78"/>
            </a:endParaRPr>
          </a:p>
          <a:p>
            <a:pPr lvl="0" rtl="1"/>
            <a:r>
              <a:rPr lang="fa-IR" sz="3600" dirty="0">
                <a:solidFill>
                  <a:srgbClr val="FF0000"/>
                </a:solidFill>
                <a:effectLst>
                  <a:innerShdw blurRad="63500" dist="50800" dir="16200000">
                    <a:prstClr val="black">
                      <a:alpha val="50000"/>
                    </a:prstClr>
                  </a:innerShdw>
                </a:effectLst>
                <a:cs typeface="B Titr" pitchFamily="2" charset="-78"/>
              </a:rPr>
              <a:t>کیفیت یادگیری و تربیت همه جانبه ی </a:t>
            </a:r>
          </a:p>
          <a:p>
            <a:pPr lvl="0" algn="ctr" rtl="1"/>
            <a:r>
              <a:rPr lang="fa-IR" sz="3600" dirty="0">
                <a:solidFill>
                  <a:srgbClr val="FF0000"/>
                </a:solidFill>
                <a:effectLst>
                  <a:innerShdw blurRad="63500" dist="50800" dir="16200000">
                    <a:prstClr val="black">
                      <a:alpha val="50000"/>
                    </a:prstClr>
                  </a:innerShdw>
                </a:effectLst>
                <a:cs typeface="B Titr" pitchFamily="2" charset="-78"/>
              </a:rPr>
              <a:t>                                دانش آموزان</a:t>
            </a:r>
          </a:p>
          <a:p>
            <a:pPr lvl="0" algn="r" rtl="1"/>
            <a:endParaRPr lang="fa-IR" sz="1400" dirty="0">
              <a:solidFill>
                <a:srgbClr val="00B050"/>
              </a:solidFill>
              <a:effectLst>
                <a:innerShdw blurRad="63500" dist="50800" dir="16200000">
                  <a:prstClr val="black">
                    <a:alpha val="50000"/>
                  </a:prstClr>
                </a:innerShdw>
              </a:effectLst>
              <a:cs typeface="B Titr" pitchFamily="2" charset="-78"/>
            </a:endParaRPr>
          </a:p>
          <a:p>
            <a:pPr marL="571500" indent="-571500" algn="r" rtl="1">
              <a:buFont typeface="Wingdings" pitchFamily="2" charset="2"/>
              <a:buChar char="v"/>
            </a:pPr>
            <a:r>
              <a:rPr lang="fa-IR" sz="3600" dirty="0">
                <a:solidFill>
                  <a:srgbClr val="7030A0"/>
                </a:solidFill>
                <a:effectLst>
                  <a:innerShdw blurRad="63500" dist="50800" dir="16200000">
                    <a:prstClr val="black">
                      <a:alpha val="50000"/>
                    </a:prstClr>
                  </a:innerShdw>
                </a:effectLst>
                <a:latin typeface="Calibri"/>
                <a:ea typeface="Calibri"/>
                <a:cs typeface="B Titr"/>
              </a:rPr>
              <a:t>هدف آموزش و پرورش:</a:t>
            </a:r>
            <a:endParaRPr lang="en-US" sz="3600" dirty="0">
              <a:solidFill>
                <a:srgbClr val="7030A0"/>
              </a:solidFill>
              <a:effectLst>
                <a:innerShdw blurRad="63500" dist="50800" dir="16200000">
                  <a:prstClr val="black">
                    <a:alpha val="50000"/>
                  </a:prstClr>
                </a:innerShdw>
              </a:effectLst>
              <a:latin typeface="Calibri"/>
              <a:ea typeface="Calibri"/>
              <a:cs typeface="Arial"/>
            </a:endParaRPr>
          </a:p>
          <a:p>
            <a:pPr rtl="1">
              <a:lnSpc>
                <a:spcPct val="115000"/>
              </a:lnSpc>
              <a:spcAft>
                <a:spcPts val="1000"/>
              </a:spcAft>
            </a:pPr>
            <a:r>
              <a:rPr lang="fa-IR" sz="4000" b="1" dirty="0">
                <a:solidFill>
                  <a:srgbClr val="00B050"/>
                </a:solidFill>
                <a:effectLst>
                  <a:innerShdw blurRad="63500" dist="50800" dir="16200000">
                    <a:prstClr val="black">
                      <a:alpha val="50000"/>
                    </a:prstClr>
                  </a:innerShdw>
                </a:effectLst>
                <a:latin typeface="Calibri"/>
                <a:ea typeface="Calibri"/>
                <a:cs typeface="B Titr" pitchFamily="2" charset="-78"/>
              </a:rPr>
              <a:t>تربیت نسلی مؤمن، فکور ، کارآفرین</a:t>
            </a:r>
          </a:p>
          <a:p>
            <a:pPr rtl="1">
              <a:lnSpc>
                <a:spcPct val="115000"/>
              </a:lnSpc>
              <a:spcAft>
                <a:spcPts val="1000"/>
              </a:spcAft>
            </a:pPr>
            <a:endParaRPr lang="fa-IR" sz="1100" b="1" dirty="0">
              <a:solidFill>
                <a:srgbClr val="00B050"/>
              </a:solidFill>
              <a:effectLst>
                <a:innerShdw blurRad="63500" dist="50800" dir="16200000">
                  <a:prstClr val="black">
                    <a:alpha val="50000"/>
                  </a:prstClr>
                </a:innerShdw>
              </a:effectLst>
              <a:latin typeface="Calibri"/>
              <a:ea typeface="Calibri"/>
              <a:cs typeface="B Titr" pitchFamily="2" charset="-78"/>
            </a:endParaRPr>
          </a:p>
          <a:p>
            <a:pPr algn="r" rtl="1">
              <a:lnSpc>
                <a:spcPct val="115000"/>
              </a:lnSpc>
              <a:spcAft>
                <a:spcPts val="1000"/>
              </a:spcAft>
            </a:pPr>
            <a:endParaRPr lang="fa-IR" sz="400" dirty="0">
              <a:solidFill>
                <a:srgbClr val="7030A0"/>
              </a:solidFill>
              <a:effectLst>
                <a:innerShdw blurRad="63500" dist="50800" dir="16200000">
                  <a:prstClr val="black">
                    <a:alpha val="50000"/>
                  </a:prstClr>
                </a:innerShdw>
              </a:effectLst>
              <a:latin typeface="Calibri"/>
              <a:ea typeface="Calibri"/>
              <a:cs typeface="B Titr" pitchFamily="2" charset="-78"/>
            </a:endParaRPr>
          </a:p>
          <a:p>
            <a:pPr marL="571500" indent="-571500" algn="r" rtl="1">
              <a:spcAft>
                <a:spcPts val="1000"/>
              </a:spcAft>
              <a:buFont typeface="Wingdings" pitchFamily="2" charset="2"/>
              <a:buChar char="v"/>
            </a:pPr>
            <a:r>
              <a:rPr lang="fa-IR" sz="3600" dirty="0">
                <a:solidFill>
                  <a:srgbClr val="7030A0"/>
                </a:solidFill>
                <a:effectLst>
                  <a:innerShdw blurRad="63500" dist="50800" dir="16200000">
                    <a:prstClr val="black">
                      <a:alpha val="50000"/>
                    </a:prstClr>
                  </a:innerShdw>
                </a:effectLst>
                <a:latin typeface="Calibri"/>
                <a:ea typeface="Calibri"/>
                <a:cs typeface="B Titr" pitchFamily="2" charset="-78"/>
              </a:rPr>
              <a:t>کانون تحقق اهداف آموزش و پرورش: </a:t>
            </a:r>
            <a:r>
              <a:rPr lang="fa-IR" sz="4400" dirty="0">
                <a:solidFill>
                  <a:srgbClr val="C00000"/>
                </a:solidFill>
                <a:effectLst>
                  <a:innerShdw blurRad="63500" dist="50800" dir="16200000">
                    <a:prstClr val="black">
                      <a:alpha val="50000"/>
                    </a:prstClr>
                  </a:innerShdw>
                </a:effectLst>
                <a:latin typeface="Calibri"/>
                <a:ea typeface="Calibri"/>
                <a:cs typeface="B Titr" pitchFamily="2" charset="-78"/>
              </a:rPr>
              <a:t>مدرسه</a:t>
            </a:r>
            <a:endParaRPr lang="fa-IR" sz="4000" dirty="0">
              <a:solidFill>
                <a:srgbClr val="C00000"/>
              </a:solidFill>
              <a:effectLst>
                <a:innerShdw blurRad="63500" dist="50800" dir="16200000">
                  <a:prstClr val="black">
                    <a:alpha val="50000"/>
                  </a:prstClr>
                </a:innerShdw>
              </a:effectLst>
              <a:latin typeface="Calibri"/>
              <a:ea typeface="Calibri"/>
              <a:cs typeface="B Titr" pitchFamily="2" charset="-78"/>
            </a:endParaRPr>
          </a:p>
          <a:p>
            <a:pPr algn="r" rtl="1">
              <a:spcAft>
                <a:spcPts val="1000"/>
              </a:spcAft>
            </a:pPr>
            <a:r>
              <a:rPr lang="fa-IR" sz="4000" dirty="0">
                <a:solidFill>
                  <a:srgbClr val="C00000"/>
                </a:solidFill>
                <a:effectLst>
                  <a:innerShdw blurRad="63500" dist="50800" dir="16200000">
                    <a:prstClr val="black">
                      <a:alpha val="50000"/>
                    </a:prstClr>
                  </a:innerShdw>
                </a:effectLst>
                <a:latin typeface="Calibri"/>
                <a:ea typeface="Calibri"/>
                <a:cs typeface="B Titr" pitchFamily="2" charset="-78"/>
              </a:rPr>
              <a:t>                                           </a:t>
            </a:r>
          </a:p>
        </p:txBody>
      </p:sp>
      <p:sp>
        <p:nvSpPr>
          <p:cNvPr id="7" name="Striped Right Arrow 6"/>
          <p:cNvSpPr/>
          <p:nvPr/>
        </p:nvSpPr>
        <p:spPr>
          <a:xfrm flipH="1">
            <a:off x="10241280" y="1021080"/>
            <a:ext cx="304800" cy="304800"/>
          </a:xfrm>
          <a:prstGeom prst="stripedRightArrow">
            <a:avLst/>
          </a:prstGeom>
          <a:ln>
            <a:solidFill>
              <a:schemeClr val="accent5">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rgbClr val="FFFF00"/>
                </a:solidFill>
              </a:ln>
            </a:endParaRPr>
          </a:p>
        </p:txBody>
      </p:sp>
      <p:sp>
        <p:nvSpPr>
          <p:cNvPr id="9" name="Striped Right Arrow 8"/>
          <p:cNvSpPr/>
          <p:nvPr/>
        </p:nvSpPr>
        <p:spPr>
          <a:xfrm flipH="1">
            <a:off x="10317480" y="2820954"/>
            <a:ext cx="304800" cy="304800"/>
          </a:xfrm>
          <a:prstGeom prst="stripedRightArrow">
            <a:avLst/>
          </a:prstGeom>
          <a:ln>
            <a:solidFill>
              <a:schemeClr val="accent5">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rgbClr val="FFFF00"/>
                </a:solidFill>
              </a:ln>
            </a:endParaRPr>
          </a:p>
        </p:txBody>
      </p:sp>
      <p:sp>
        <p:nvSpPr>
          <p:cNvPr id="11" name="Striped Right Arrow 10"/>
          <p:cNvSpPr/>
          <p:nvPr/>
        </p:nvSpPr>
        <p:spPr>
          <a:xfrm flipH="1">
            <a:off x="10317480" y="4602480"/>
            <a:ext cx="304800" cy="304800"/>
          </a:xfrm>
          <a:prstGeom prst="stripedRightArrow">
            <a:avLst/>
          </a:prstGeom>
          <a:ln>
            <a:solidFill>
              <a:schemeClr val="accent5">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a:solidFill>
                  <a:srgbClr val="FFFF00"/>
                </a:solidFill>
              </a:ln>
            </a:endParaRPr>
          </a:p>
        </p:txBody>
      </p:sp>
    </p:spTree>
    <p:extLst>
      <p:ext uri="{BB962C8B-B14F-4D97-AF65-F5344CB8AC3E}">
        <p14:creationId xmlns:p14="http://schemas.microsoft.com/office/powerpoint/2010/main" val="265672682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1000" fill="hold"/>
                                        <p:tgtEl>
                                          <p:spTgt spid="5">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1000" fill="hold"/>
                                        <p:tgtEl>
                                          <p:spTgt spid="5">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p:cTn id="21" dur="1000" fill="hold"/>
                                        <p:tgtEl>
                                          <p:spTgt spid="5">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 calcmode="lin" valueType="num">
                                      <p:cBhvr>
                                        <p:cTn id="28" dur="1000" fill="hold"/>
                                        <p:tgtEl>
                                          <p:spTgt spid="5">
                                            <p:txEl>
                                              <p:pRg st="5" end="5"/>
                                            </p:txEl>
                                          </p:spTgt>
                                        </p:tgtEl>
                                        <p:attrNameLst>
                                          <p:attrName>ppt_x</p:attrName>
                                        </p:attrNameLst>
                                      </p:cBhvr>
                                      <p:tavLst>
                                        <p:tav tm="0">
                                          <p:val>
                                            <p:strVal val="#ppt_x-.2"/>
                                          </p:val>
                                        </p:tav>
                                        <p:tav tm="100000">
                                          <p:val>
                                            <p:strVal val="#ppt_x"/>
                                          </p:val>
                                        </p:tav>
                                      </p:tavLst>
                                    </p:anim>
                                    <p:anim calcmode="lin" valueType="num">
                                      <p:cBhvr>
                                        <p:cTn id="29" dur="1000" fill="hold"/>
                                        <p:tgtEl>
                                          <p:spTgt spid="5">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5">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p:cTn id="35" dur="1000" fill="hold"/>
                                        <p:tgtEl>
                                          <p:spTgt spid="5">
                                            <p:txEl>
                                              <p:pRg st="6" end="6"/>
                                            </p:txEl>
                                          </p:spTgt>
                                        </p:tgtEl>
                                        <p:attrNameLst>
                                          <p:attrName>ppt_x</p:attrName>
                                        </p:attrNameLst>
                                      </p:cBhvr>
                                      <p:tavLst>
                                        <p:tav tm="0">
                                          <p:val>
                                            <p:strVal val="#ppt_x-.2"/>
                                          </p:val>
                                        </p:tav>
                                        <p:tav tm="100000">
                                          <p:val>
                                            <p:strVal val="#ppt_x"/>
                                          </p:val>
                                        </p:tav>
                                      </p:tavLst>
                                    </p:anim>
                                    <p:anim calcmode="lin" valueType="num">
                                      <p:cBhvr>
                                        <p:cTn id="36" dur="1000" fill="hold"/>
                                        <p:tgtEl>
                                          <p:spTgt spid="5">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 calcmode="lin" valueType="num">
                                      <p:cBhvr>
                                        <p:cTn id="42" dur="1000" fill="hold"/>
                                        <p:tgtEl>
                                          <p:spTgt spid="5">
                                            <p:txEl>
                                              <p:pRg st="9" end="9"/>
                                            </p:txEl>
                                          </p:spTgt>
                                        </p:tgtEl>
                                        <p:attrNameLst>
                                          <p:attrName>ppt_x</p:attrName>
                                        </p:attrNameLst>
                                      </p:cBhvr>
                                      <p:tavLst>
                                        <p:tav tm="0">
                                          <p:val>
                                            <p:strVal val="#ppt_x-.2"/>
                                          </p:val>
                                        </p:tav>
                                        <p:tav tm="100000">
                                          <p:val>
                                            <p:strVal val="#ppt_x"/>
                                          </p:val>
                                        </p:tav>
                                      </p:tavLst>
                                    </p:anim>
                                    <p:anim calcmode="lin" valueType="num">
                                      <p:cBhvr>
                                        <p:cTn id="43" dur="1000" fill="hold"/>
                                        <p:tgtEl>
                                          <p:spTgt spid="5">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5">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nodeType="clickEffect">
                                  <p:stCondLst>
                                    <p:cond delay="0"/>
                                  </p:stCondLst>
                                  <p:childTnLst>
                                    <p:set>
                                      <p:cBhvr>
                                        <p:cTn id="48" dur="1" fill="hold">
                                          <p:stCondLst>
                                            <p:cond delay="0"/>
                                          </p:stCondLst>
                                        </p:cTn>
                                        <p:tgtEl>
                                          <p:spTgt spid="5">
                                            <p:txEl>
                                              <p:pRg st="10" end="10"/>
                                            </p:txEl>
                                          </p:spTgt>
                                        </p:tgtEl>
                                        <p:attrNameLst>
                                          <p:attrName>style.visibility</p:attrName>
                                        </p:attrNameLst>
                                      </p:cBhvr>
                                      <p:to>
                                        <p:strVal val="visible"/>
                                      </p:to>
                                    </p:set>
                                    <p:anim calcmode="lin" valueType="num">
                                      <p:cBhvr>
                                        <p:cTn id="49" dur="1000" fill="hold"/>
                                        <p:tgtEl>
                                          <p:spTgt spid="5">
                                            <p:txEl>
                                              <p:pRg st="10" end="10"/>
                                            </p:txEl>
                                          </p:spTgt>
                                        </p:tgtEl>
                                        <p:attrNameLst>
                                          <p:attrName>ppt_x</p:attrName>
                                        </p:attrNameLst>
                                      </p:cBhvr>
                                      <p:tavLst>
                                        <p:tav tm="0">
                                          <p:val>
                                            <p:strVal val="#ppt_x-.2"/>
                                          </p:val>
                                        </p:tav>
                                        <p:tav tm="100000">
                                          <p:val>
                                            <p:strVal val="#ppt_x"/>
                                          </p:val>
                                        </p:tav>
                                      </p:tavLst>
                                    </p:anim>
                                    <p:anim calcmode="lin" valueType="num">
                                      <p:cBhvr>
                                        <p:cTn id="50" dur="1000" fill="hold"/>
                                        <p:tgtEl>
                                          <p:spTgt spid="5">
                                            <p:txEl>
                                              <p:pRg st="10" end="10"/>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WordArt 8"/>
          <p:cNvSpPr>
            <a:spLocks noChangeArrowheads="1" noChangeShapeType="1" noTextEdit="1"/>
          </p:cNvSpPr>
          <p:nvPr/>
        </p:nvSpPr>
        <p:spPr bwMode="auto">
          <a:xfrm>
            <a:off x="672353" y="820271"/>
            <a:ext cx="5446059" cy="3939988"/>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algn="ctr" rtl="1"/>
            <a:r>
              <a:rPr lang="ar-IQ" sz="1000" kern="10" dirty="0">
                <a:ln w="9525">
                  <a:round/>
                  <a:headEnd/>
                  <a:tailEnd/>
                </a:ln>
                <a:gradFill rotWithShape="0">
                  <a:gsLst>
                    <a:gs pos="0">
                      <a:srgbClr val="FFE701"/>
                    </a:gs>
                    <a:gs pos="100000">
                      <a:srgbClr val="FE3E02"/>
                    </a:gs>
                  </a:gsLst>
                  <a:lin ang="6622787" scaled="1"/>
                </a:gradFill>
                <a:latin typeface="Nazanin"/>
              </a:rPr>
              <a:t>با تشكر </a:t>
            </a:r>
            <a:r>
              <a:rPr lang="ar-IQ" sz="1000" kern="10" dirty="0">
                <a:ln w="9525">
                  <a:round/>
                  <a:headEnd/>
                  <a:tailEnd/>
                </a:ln>
                <a:gradFill rotWithShape="0">
                  <a:gsLst>
                    <a:gs pos="0">
                      <a:srgbClr val="FFE701"/>
                    </a:gs>
                    <a:gs pos="100000">
                      <a:srgbClr val="FE3E02"/>
                    </a:gs>
                  </a:gsLst>
                  <a:lin ang="6622787" scaled="1"/>
                </a:gradFill>
                <a:effectLst>
                  <a:glow rad="228600">
                    <a:schemeClr val="accent5">
                      <a:satMod val="175000"/>
                      <a:alpha val="40000"/>
                    </a:schemeClr>
                  </a:glow>
                </a:effectLst>
                <a:latin typeface="Nazanin"/>
              </a:rPr>
              <a:t>از</a:t>
            </a:r>
            <a:r>
              <a:rPr lang="ar-IQ" sz="1000" kern="10" dirty="0">
                <a:ln w="9525">
                  <a:round/>
                  <a:headEnd/>
                  <a:tailEnd/>
                </a:ln>
                <a:gradFill rotWithShape="0">
                  <a:gsLst>
                    <a:gs pos="0">
                      <a:srgbClr val="FFE701"/>
                    </a:gs>
                    <a:gs pos="100000">
                      <a:srgbClr val="FE3E02"/>
                    </a:gs>
                  </a:gsLst>
                  <a:lin ang="6622787" scaled="1"/>
                </a:gradFill>
                <a:latin typeface="Nazanin"/>
              </a:rPr>
              <a:t> توجه شما</a:t>
            </a:r>
            <a:endParaRPr lang="en-US" sz="1000" kern="10" dirty="0">
              <a:ln w="9525">
                <a:round/>
                <a:headEnd/>
                <a:tailEnd/>
              </a:ln>
              <a:gradFill rotWithShape="0">
                <a:gsLst>
                  <a:gs pos="0">
                    <a:srgbClr val="FFE701"/>
                  </a:gs>
                  <a:gs pos="100000">
                    <a:srgbClr val="FE3E02"/>
                  </a:gs>
                </a:gsLst>
                <a:lin ang="6622787" scaled="1"/>
              </a:gradFill>
              <a:latin typeface="Nazanin"/>
            </a:endParaRPr>
          </a:p>
        </p:txBody>
      </p:sp>
      <p:pic>
        <p:nvPicPr>
          <p:cNvPr id="4" name="Picture 3" descr="C:\Users\parseh\Desktop\Doc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11272" y="1239185"/>
            <a:ext cx="6441140" cy="5262281"/>
          </a:xfrm>
          <a:prstGeom prst="rect">
            <a:avLst/>
          </a:prstGeom>
          <a:noFill/>
          <a:effectLst>
            <a:glow rad="228600">
              <a:schemeClr val="accent2">
                <a:satMod val="175000"/>
                <a:alpha val="40000"/>
              </a:schemeClr>
            </a:glow>
          </a:effectLst>
          <a:extLst>
            <a:ext uri="{909E8E84-426E-40DD-AFC4-6F175D3DCCD1}">
              <a14:hiddenFill xmlns:a14="http://schemas.microsoft.com/office/drawing/2010/main">
                <a:solidFill>
                  <a:srgbClr val="FFFFFF"/>
                </a:solidFill>
              </a14:hiddenFill>
            </a:ext>
          </a:extLst>
        </p:spPr>
      </p:pic>
      <p:sp>
        <p:nvSpPr>
          <p:cNvPr id="5" name="WordArt 8"/>
          <p:cNvSpPr>
            <a:spLocks noChangeArrowheads="1" noChangeShapeType="1" noTextEdit="1"/>
          </p:cNvSpPr>
          <p:nvPr/>
        </p:nvSpPr>
        <p:spPr bwMode="auto">
          <a:xfrm>
            <a:off x="4876801" y="1600201"/>
            <a:ext cx="4465693" cy="2270125"/>
          </a:xfrm>
          <a:prstGeom prst="rect">
            <a:avLst/>
          </a:prstGeom>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algn="ctr" rtl="1"/>
            <a:endParaRPr lang="en-US" kern="10" dirty="0">
              <a:ln w="9525">
                <a:round/>
                <a:headEnd/>
                <a:tailEnd/>
              </a:ln>
              <a:gradFill rotWithShape="0">
                <a:gsLst>
                  <a:gs pos="0">
                    <a:srgbClr val="FFE701"/>
                  </a:gs>
                  <a:gs pos="100000">
                    <a:srgbClr val="FE3E02"/>
                  </a:gs>
                </a:gsLst>
                <a:lin ang="6622787" scaled="1"/>
              </a:gradFill>
              <a:latin typeface="Nazanin"/>
            </a:endParaRPr>
          </a:p>
        </p:txBody>
      </p:sp>
    </p:spTree>
    <p:extLst>
      <p:ext uri="{BB962C8B-B14F-4D97-AF65-F5344CB8AC3E}">
        <p14:creationId xmlns:p14="http://schemas.microsoft.com/office/powerpoint/2010/main" val="165239065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500"/>
                                        <p:tgtEl>
                                          <p:spTgt spid="3"/>
                                        </p:tgtEl>
                                      </p:cBhvr>
                                    </p:animEffect>
                                  </p:childTnLst>
                                </p:cTn>
                              </p:par>
                            </p:childTnLst>
                          </p:cTn>
                        </p:par>
                        <p:par>
                          <p:cTn id="8" fill="hold">
                            <p:stCondLst>
                              <p:cond delay="500"/>
                            </p:stCondLst>
                            <p:childTnLst>
                              <p:par>
                                <p:cTn id="9" presetID="4" presetClass="exit" presetSubtype="16" fill="hold" grpId="1" nodeType="afterEffect">
                                  <p:stCondLst>
                                    <p:cond delay="5000"/>
                                  </p:stCondLst>
                                  <p:childTnLst>
                                    <p:animEffect transition="out" filter="box(in)">
                                      <p:cBhvr>
                                        <p:cTn id="10" dur="3000"/>
                                        <p:tgtEl>
                                          <p:spTgt spid="3"/>
                                        </p:tgtEl>
                                      </p:cBhvr>
                                    </p:animEffect>
                                    <p:set>
                                      <p:cBhvr>
                                        <p:cTn id="11" dur="1" fill="hold">
                                          <p:stCondLst>
                                            <p:cond delay="2999"/>
                                          </p:stCondLst>
                                        </p:cTn>
                                        <p:tgtEl>
                                          <p:spTgt spid="3"/>
                                        </p:tgtEl>
                                        <p:attrNameLst>
                                          <p:attrName>style.visibility</p:attrName>
                                        </p:attrNameLst>
                                      </p:cBhvr>
                                      <p:to>
                                        <p:strVal val="hidden"/>
                                      </p:to>
                                    </p:set>
                                  </p:childTnLst>
                                </p:cTn>
                              </p:par>
                              <p:par>
                                <p:cTn id="12" presetID="8" presetClass="entr" presetSubtype="16" fill="hold" grpId="0" nodeType="withEffect" nodePh="1">
                                  <p:stCondLst>
                                    <p:cond delay="0"/>
                                  </p:stCondLst>
                                  <p:endCondLst>
                                    <p:cond evt="begin" delay="0">
                                      <p:tn val="12"/>
                                    </p:cond>
                                  </p:endCondLst>
                                  <p:childTnLst>
                                    <p:set>
                                      <p:cBhvr>
                                        <p:cTn id="13" dur="1" fill="hold">
                                          <p:stCondLst>
                                            <p:cond delay="0"/>
                                          </p:stCondLst>
                                        </p:cTn>
                                        <p:tgtEl>
                                          <p:spTgt spid="5"/>
                                        </p:tgtEl>
                                        <p:attrNameLst>
                                          <p:attrName>style.visibility</p:attrName>
                                        </p:attrNameLst>
                                      </p:cBhvr>
                                      <p:to>
                                        <p:strVal val="visible"/>
                                      </p:to>
                                    </p:set>
                                    <p:animEffect transition="in" filter="diamond(in)">
                                      <p:cBhvr>
                                        <p:cTn id="14" dur="500"/>
                                        <p:tgtEl>
                                          <p:spTgt spid="5"/>
                                        </p:tgtEl>
                                      </p:cBhvr>
                                    </p:animEffect>
                                  </p:childTnLst>
                                </p:cTn>
                              </p:par>
                            </p:childTnLst>
                          </p:cTn>
                        </p:par>
                        <p:par>
                          <p:cTn id="15" fill="hold">
                            <p:stCondLst>
                              <p:cond delay="8500"/>
                            </p:stCondLst>
                            <p:childTnLst>
                              <p:par>
                                <p:cTn id="16" presetID="4" presetClass="exit" presetSubtype="16" fill="hold" grpId="1" nodeType="afterEffect" nodePh="1">
                                  <p:stCondLst>
                                    <p:cond delay="5000"/>
                                  </p:stCondLst>
                                  <p:endCondLst>
                                    <p:cond evt="begin" delay="0">
                                      <p:tn val="16"/>
                                    </p:cond>
                                  </p:endCondLst>
                                  <p:childTnLst>
                                    <p:animEffect transition="out" filter="box(in)">
                                      <p:cBhvr>
                                        <p:cTn id="17" dur="3000"/>
                                        <p:tgtEl>
                                          <p:spTgt spid="5"/>
                                        </p:tgtEl>
                                      </p:cBhvr>
                                    </p:animEffect>
                                    <p:set>
                                      <p:cBhvr>
                                        <p:cTn id="18" dur="1" fill="hold">
                                          <p:stCondLst>
                                            <p:cond delay="2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5" grpId="0" animBg="1"/>
      <p:bldP spid="5"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2352" y="457200"/>
            <a:ext cx="10703859" cy="6104965"/>
          </a:xfrm>
        </p:spPr>
      </p:pic>
    </p:spTree>
    <p:extLst>
      <p:ext uri="{BB962C8B-B14F-4D97-AF65-F5344CB8AC3E}">
        <p14:creationId xmlns:p14="http://schemas.microsoft.com/office/powerpoint/2010/main" val="4959137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Documents and Settings\jafaryan.NVM\My Documents\My Pictures\Picture1.jpg"/>
          <p:cNvPicPr>
            <a:picLocks noChangeAspect="1" noChangeArrowheads="1"/>
          </p:cNvPicPr>
          <p:nvPr/>
        </p:nvPicPr>
        <p:blipFill>
          <a:blip r:embed="rId2" cstate="print"/>
          <a:srcRect/>
          <a:stretch>
            <a:fillRect/>
          </a:stretch>
        </p:blipFill>
        <p:spPr bwMode="auto">
          <a:xfrm>
            <a:off x="1524000" y="1"/>
            <a:ext cx="9144000" cy="6857999"/>
          </a:xfrm>
          <a:prstGeom prst="rect">
            <a:avLst/>
          </a:prstGeom>
          <a:blipFill>
            <a:blip r:embed="rId3"/>
            <a:tile tx="0" ty="0" sx="100000" sy="100000" flip="none" algn="tl"/>
          </a:blipFill>
        </p:spPr>
      </p:pic>
      <p:sp>
        <p:nvSpPr>
          <p:cNvPr id="5" name="Content Placeholder 2"/>
          <p:cNvSpPr>
            <a:spLocks noGrp="1"/>
          </p:cNvSpPr>
          <p:nvPr>
            <p:ph idx="1"/>
          </p:nvPr>
        </p:nvSpPr>
        <p:spPr>
          <a:xfrm>
            <a:off x="1981200" y="699247"/>
            <a:ext cx="8229600" cy="5715000"/>
          </a:xfrm>
          <a:solidFill>
            <a:schemeClr val="bg1"/>
          </a:solidFill>
          <a:effectLst>
            <a:glow rad="228600">
              <a:schemeClr val="accent2">
                <a:satMod val="175000"/>
                <a:alpha val="40000"/>
              </a:schemeClr>
            </a:glow>
          </a:effectLst>
        </p:spPr>
        <p:txBody>
          <a:bodyPr>
            <a:normAutofit fontScale="70000" lnSpcReduction="20000"/>
            <a:scene3d>
              <a:camera prst="perspectiveAbove"/>
              <a:lightRig rig="threePt" dir="t"/>
            </a:scene3d>
            <a:sp3d extrusionH="57150">
              <a:bevelT w="82550" h="38100" prst="coolSlant"/>
            </a:sp3d>
          </a:bodyPr>
          <a:lstStyle/>
          <a:p>
            <a:pPr algn="ctr" rtl="1"/>
            <a:endParaRPr lang="fa-IR" sz="2000" b="1" dirty="0">
              <a:cs typeface="B Titr" pitchFamily="2" charset="-78"/>
            </a:endParaRPr>
          </a:p>
          <a:p>
            <a:pPr marL="109728" indent="0" algn="r" rtl="1">
              <a:buNone/>
            </a:pPr>
            <a:r>
              <a:rPr lang="en-US" sz="4400" b="1" dirty="0">
                <a:solidFill>
                  <a:srgbClr val="FF0000"/>
                </a:solidFill>
                <a:cs typeface="B Titr" pitchFamily="2" charset="-78"/>
              </a:rPr>
              <a:t> </a:t>
            </a:r>
            <a:r>
              <a:rPr lang="fa-IR" sz="4400" b="1" dirty="0">
                <a:solidFill>
                  <a:srgbClr val="FF0000"/>
                </a:solidFill>
                <a:cs typeface="B Titr" pitchFamily="2" charset="-78"/>
              </a:rPr>
              <a:t>از </a:t>
            </a:r>
            <a:r>
              <a:rPr lang="ar-SA" sz="4400" b="1" dirty="0">
                <a:solidFill>
                  <a:srgbClr val="FF0000"/>
                </a:solidFill>
                <a:cs typeface="B Titr" pitchFamily="2" charset="-78"/>
              </a:rPr>
              <a:t>هدف‌های کلان</a:t>
            </a:r>
            <a:r>
              <a:rPr lang="fa-IR" sz="4400" b="1" dirty="0">
                <a:solidFill>
                  <a:srgbClr val="FF0000"/>
                </a:solidFill>
                <a:cs typeface="B Titr" pitchFamily="2" charset="-78"/>
              </a:rPr>
              <a:t> در سند تحول :   </a:t>
            </a:r>
            <a:r>
              <a:rPr lang="ar-SA" sz="4400" b="1" dirty="0">
                <a:solidFill>
                  <a:srgbClr val="00B050"/>
                </a:solidFill>
                <a:cs typeface="B Titr" pitchFamily="2" charset="-78"/>
              </a:rPr>
              <a:t>تربیت انسانی </a:t>
            </a:r>
            <a:r>
              <a:rPr lang="fa-IR" sz="4400" b="1" dirty="0">
                <a:solidFill>
                  <a:srgbClr val="FF0000"/>
                </a:solidFill>
                <a:cs typeface="B Titr" pitchFamily="2" charset="-78"/>
              </a:rPr>
              <a:t>  </a:t>
            </a:r>
          </a:p>
          <a:p>
            <a:pPr marL="109728" indent="0" algn="r" rtl="1">
              <a:buNone/>
            </a:pPr>
            <a:endParaRPr lang="en-US" sz="100" dirty="0">
              <a:solidFill>
                <a:srgbClr val="FF0000"/>
              </a:solidFill>
              <a:cs typeface="B Titr" pitchFamily="2" charset="-78"/>
            </a:endParaRPr>
          </a:p>
          <a:p>
            <a:pPr algn="r" rtl="1"/>
            <a:r>
              <a:rPr lang="ar-SA" sz="4000" b="1" dirty="0">
                <a:solidFill>
                  <a:srgbClr val="002060"/>
                </a:solidFill>
                <a:cs typeface="B Nazanin" pitchFamily="2" charset="-78"/>
              </a:rPr>
              <a:t>موحد و مؤمن و معتقد به معاد</a:t>
            </a:r>
            <a:endParaRPr lang="fa-IR" sz="4000" b="1" dirty="0">
              <a:solidFill>
                <a:srgbClr val="002060"/>
              </a:solidFill>
              <a:cs typeface="B Nazanin" pitchFamily="2" charset="-78"/>
            </a:endParaRPr>
          </a:p>
          <a:p>
            <a:pPr algn="r" rtl="1"/>
            <a:r>
              <a:rPr lang="ar-SA" sz="4000" b="1" dirty="0">
                <a:solidFill>
                  <a:srgbClr val="002060"/>
                </a:solidFill>
                <a:cs typeface="B Nazanin" pitchFamily="2" charset="-78"/>
              </a:rPr>
              <a:t> آشنا و متعهد به مسئولیت‌ها و وظایف در برابر خدا</a:t>
            </a:r>
            <a:r>
              <a:rPr lang="fa-IR" sz="4000" b="1" dirty="0">
                <a:solidFill>
                  <a:srgbClr val="002060"/>
                </a:solidFill>
                <a:cs typeface="B Nazanin" pitchFamily="2" charset="-78"/>
              </a:rPr>
              <a:t>،</a:t>
            </a:r>
            <a:r>
              <a:rPr lang="ar-SA" sz="4000" b="1" dirty="0">
                <a:solidFill>
                  <a:srgbClr val="002060"/>
                </a:solidFill>
                <a:cs typeface="B Nazanin" pitchFamily="2" charset="-78"/>
              </a:rPr>
              <a:t> خود، دیگران و طبیعت</a:t>
            </a:r>
            <a:endParaRPr lang="fa-IR" sz="4000" b="1" dirty="0">
              <a:solidFill>
                <a:srgbClr val="002060"/>
              </a:solidFill>
              <a:cs typeface="B Nazanin" pitchFamily="2" charset="-78"/>
            </a:endParaRPr>
          </a:p>
          <a:p>
            <a:pPr algn="r" rtl="1"/>
            <a:r>
              <a:rPr lang="ar-SA" sz="4000" b="1" dirty="0">
                <a:solidFill>
                  <a:srgbClr val="002060"/>
                </a:solidFill>
                <a:cs typeface="B Nazanin" pitchFamily="2" charset="-78"/>
              </a:rPr>
              <a:t> انتخابگر و آزادمنش</a:t>
            </a:r>
            <a:endParaRPr lang="fa-IR" sz="4000" b="1" dirty="0">
              <a:solidFill>
                <a:srgbClr val="002060"/>
              </a:solidFill>
              <a:cs typeface="B Nazanin" pitchFamily="2" charset="-78"/>
            </a:endParaRPr>
          </a:p>
          <a:p>
            <a:pPr algn="r" rtl="1"/>
            <a:r>
              <a:rPr lang="ar-SA" sz="4000" b="1" dirty="0">
                <a:solidFill>
                  <a:srgbClr val="002060"/>
                </a:solidFill>
                <a:cs typeface="B Nazanin" pitchFamily="2" charset="-78"/>
              </a:rPr>
              <a:t>مت</a:t>
            </a:r>
            <a:r>
              <a:rPr lang="fa-IR" sz="4000" b="1" dirty="0">
                <a:solidFill>
                  <a:srgbClr val="002060"/>
                </a:solidFill>
                <a:cs typeface="B Nazanin" pitchFamily="2" charset="-78"/>
              </a:rPr>
              <a:t>خ</a:t>
            </a:r>
            <a:r>
              <a:rPr lang="ar-SA" sz="4000" b="1" dirty="0">
                <a:solidFill>
                  <a:srgbClr val="002060"/>
                </a:solidFill>
                <a:cs typeface="B Nazanin" pitchFamily="2" charset="-78"/>
              </a:rPr>
              <a:t>لق به اخلاق اسلامی</a:t>
            </a:r>
            <a:endParaRPr lang="fa-IR" sz="4000" b="1" dirty="0">
              <a:solidFill>
                <a:srgbClr val="002060"/>
              </a:solidFill>
              <a:cs typeface="B Nazanin" pitchFamily="2" charset="-78"/>
            </a:endParaRPr>
          </a:p>
          <a:p>
            <a:pPr algn="r" rtl="1"/>
            <a:r>
              <a:rPr lang="ar-SA" sz="4000" b="1" dirty="0">
                <a:solidFill>
                  <a:srgbClr val="002060"/>
                </a:solidFill>
                <a:cs typeface="B Nazanin" pitchFamily="2" charset="-78"/>
              </a:rPr>
              <a:t>خلاق و کارآفرین </a:t>
            </a:r>
            <a:endParaRPr lang="fa-IR" sz="4000" b="1" dirty="0">
              <a:solidFill>
                <a:srgbClr val="002060"/>
              </a:solidFill>
              <a:cs typeface="B Nazanin" pitchFamily="2" charset="-78"/>
            </a:endParaRPr>
          </a:p>
          <a:p>
            <a:pPr algn="r" rtl="1"/>
            <a:r>
              <a:rPr lang="ar-SA" sz="4000" b="1" dirty="0">
                <a:solidFill>
                  <a:srgbClr val="002060"/>
                </a:solidFill>
                <a:cs typeface="B Nazanin" pitchFamily="2" charset="-78"/>
              </a:rPr>
              <a:t> سالم و بانشاط </a:t>
            </a:r>
            <a:endParaRPr lang="fa-IR" sz="4000" b="1" dirty="0">
              <a:solidFill>
                <a:srgbClr val="002060"/>
              </a:solidFill>
              <a:cs typeface="B Nazanin" pitchFamily="2" charset="-78"/>
            </a:endParaRPr>
          </a:p>
          <a:p>
            <a:pPr algn="r" rtl="1"/>
            <a:r>
              <a:rPr lang="ar-SA" sz="4000" b="1" dirty="0">
                <a:solidFill>
                  <a:srgbClr val="002060"/>
                </a:solidFill>
                <a:cs typeface="B Nazanin" pitchFamily="2" charset="-78"/>
              </a:rPr>
              <a:t>قانون‌مدار و نظم‌پذیر </a:t>
            </a:r>
            <a:endParaRPr lang="fa-IR" sz="4000" b="1" dirty="0">
              <a:solidFill>
                <a:srgbClr val="002060"/>
              </a:solidFill>
              <a:cs typeface="B Nazanin" pitchFamily="2" charset="-78"/>
            </a:endParaRPr>
          </a:p>
          <a:p>
            <a:pPr algn="r" rtl="1"/>
            <a:r>
              <a:rPr lang="ar-SA" sz="4000" b="1" dirty="0">
                <a:solidFill>
                  <a:srgbClr val="002060"/>
                </a:solidFill>
                <a:cs typeface="B Nazanin" pitchFamily="2" charset="-78"/>
              </a:rPr>
              <a:t>آماده ورود به زندگی شایسته فردی، خانوادگی و اجتماعی براساس نظام معیار اسلامی</a:t>
            </a:r>
            <a:endParaRPr lang="en-US" sz="3600" dirty="0">
              <a:cs typeface="B Titr" pitchFamily="2" charset="-78"/>
            </a:endParaRPr>
          </a:p>
          <a:p>
            <a:pPr lvl="1" algn="r" rtl="1">
              <a:lnSpc>
                <a:spcPct val="150000"/>
              </a:lnSpc>
              <a:buNone/>
            </a:pPr>
            <a:endParaRPr lang="fa-IR" dirty="0" smtClean="0">
              <a:solidFill>
                <a:srgbClr val="FF0000"/>
              </a:solidFill>
              <a:cs typeface="B Titr" pitchFamily="2" charset="-78"/>
            </a:endParaRPr>
          </a:p>
        </p:txBody>
      </p:sp>
    </p:spTree>
    <p:extLst>
      <p:ext uri="{BB962C8B-B14F-4D97-AF65-F5344CB8AC3E}">
        <p14:creationId xmlns:p14="http://schemas.microsoft.com/office/powerpoint/2010/main" val="307011450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457200"/>
            <a:ext cx="8686800" cy="5998536"/>
          </a:xfrm>
          <a:solidFill>
            <a:schemeClr val="bg1"/>
          </a:solidFill>
        </p:spPr>
        <p:txBody>
          <a:bodyPr>
            <a:normAutofit/>
            <a:scene3d>
              <a:camera prst="perspectiveAbove"/>
              <a:lightRig rig="threePt" dir="t"/>
            </a:scene3d>
            <a:sp3d extrusionH="57150">
              <a:bevelT w="82550" h="38100" prst="coolSlant"/>
            </a:sp3d>
          </a:bodyPr>
          <a:lstStyle/>
          <a:p>
            <a:pPr algn="r" rtl="1"/>
            <a:endParaRPr lang="fa-IR" sz="100" dirty="0">
              <a:cs typeface="B Titr" pitchFamily="2" charset="-78"/>
            </a:endParaRPr>
          </a:p>
          <a:p>
            <a:pPr marL="109728" indent="0" algn="ctr" rtl="1">
              <a:buNone/>
            </a:pPr>
            <a:r>
              <a:rPr lang="fa-IR" sz="4400" dirty="0">
                <a:solidFill>
                  <a:srgbClr val="00B050"/>
                </a:solidFill>
                <a:cs typeface="B Titr" pitchFamily="2" charset="-78"/>
              </a:rPr>
              <a:t>از اصول حاکم بر ارتقای کیفیت در مدرسه :</a:t>
            </a:r>
            <a:endParaRPr lang="en-US" sz="4400" dirty="0">
              <a:solidFill>
                <a:srgbClr val="00B050"/>
              </a:solidFill>
              <a:cs typeface="B Titr" pitchFamily="2" charset="-78"/>
            </a:endParaRPr>
          </a:p>
          <a:p>
            <a:pPr marL="109728" indent="0" algn="ctr" rtl="1">
              <a:buNone/>
            </a:pPr>
            <a:endParaRPr lang="fa-IR" dirty="0">
              <a:cs typeface="B Titr" pitchFamily="2" charset="-78"/>
            </a:endParaRPr>
          </a:p>
          <a:p>
            <a:pPr marL="109728" indent="0" algn="ctr" rtl="1">
              <a:buNone/>
            </a:pPr>
            <a:r>
              <a:rPr lang="fa-IR" sz="4400" dirty="0">
                <a:cs typeface="B Titr" pitchFamily="2" charset="-78"/>
              </a:rPr>
              <a:t>تقویت فرهنگِ</a:t>
            </a:r>
            <a:endParaRPr lang="fa-IR" sz="800" dirty="0">
              <a:cs typeface="B Titr" pitchFamily="2" charset="-78"/>
            </a:endParaRPr>
          </a:p>
          <a:p>
            <a:pPr algn="ctr" rtl="1"/>
            <a:endParaRPr lang="fa-IR" sz="800" dirty="0">
              <a:cs typeface="B Titr" pitchFamily="2" charset="-78"/>
            </a:endParaRPr>
          </a:p>
          <a:p>
            <a:pPr algn="ctr" rtl="1"/>
            <a:endParaRPr lang="fa-IR" sz="700" dirty="0">
              <a:cs typeface="B Titr" pitchFamily="2" charset="-78"/>
            </a:endParaRPr>
          </a:p>
          <a:p>
            <a:pPr algn="r" rtl="1"/>
            <a:r>
              <a:rPr lang="fa-IR" sz="4000" dirty="0">
                <a:solidFill>
                  <a:srgbClr val="C00000"/>
                </a:solidFill>
                <a:cs typeface="B Titr" pitchFamily="2" charset="-78"/>
              </a:rPr>
              <a:t>کارگروهی و مشارکتی </a:t>
            </a:r>
          </a:p>
          <a:p>
            <a:pPr algn="r" rtl="1"/>
            <a:r>
              <a:rPr lang="fa-IR" sz="4000" dirty="0">
                <a:solidFill>
                  <a:srgbClr val="C00000"/>
                </a:solidFill>
                <a:cs typeface="B Titr" pitchFamily="2" charset="-78"/>
              </a:rPr>
              <a:t>خلاقیت و نوآوری</a:t>
            </a:r>
          </a:p>
          <a:p>
            <a:pPr algn="r" rtl="1"/>
            <a:r>
              <a:rPr lang="fa-IR" sz="4000" dirty="0">
                <a:solidFill>
                  <a:srgbClr val="C00000"/>
                </a:solidFill>
                <a:cs typeface="B Titr" pitchFamily="2" charset="-78"/>
              </a:rPr>
              <a:t>بهره‌ گیری از پژوهش</a:t>
            </a:r>
          </a:p>
          <a:p>
            <a:pPr algn="r" rtl="1"/>
            <a:r>
              <a:rPr lang="fa-IR" sz="4000" dirty="0">
                <a:solidFill>
                  <a:srgbClr val="C00000"/>
                </a:solidFill>
                <a:cs typeface="B Titr" pitchFamily="2" charset="-78"/>
              </a:rPr>
              <a:t>تأکید بر اخلاق و ارتباطات انسانی </a:t>
            </a:r>
          </a:p>
          <a:p>
            <a:pPr marL="109728" indent="0" algn="r" rtl="1">
              <a:buNone/>
            </a:pPr>
            <a:endParaRPr lang="fa-IR" sz="2000" dirty="0">
              <a:solidFill>
                <a:srgbClr val="C00000"/>
              </a:solidFill>
              <a:cs typeface="B Titr" pitchFamily="2" charset="-78"/>
            </a:endParaRPr>
          </a:p>
          <a:p>
            <a:pPr algn="r" rtl="1"/>
            <a:endParaRPr lang="fa-IR" sz="4400" dirty="0">
              <a:cs typeface="B Titr" pitchFamily="2" charset="-78"/>
            </a:endParaRPr>
          </a:p>
        </p:txBody>
      </p:sp>
    </p:spTree>
    <p:extLst>
      <p:ext uri="{BB962C8B-B14F-4D97-AF65-F5344CB8AC3E}">
        <p14:creationId xmlns:p14="http://schemas.microsoft.com/office/powerpoint/2010/main" val="107422155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457200"/>
            <a:ext cx="8610600" cy="5769936"/>
          </a:xfrm>
          <a:solidFill>
            <a:schemeClr val="bg1"/>
          </a:solidFill>
        </p:spPr>
        <p:txBody>
          <a:bodyPr>
            <a:normAutofit lnSpcReduction="10000"/>
            <a:scene3d>
              <a:camera prst="perspectiveAbove"/>
              <a:lightRig rig="threePt" dir="t"/>
            </a:scene3d>
            <a:sp3d extrusionH="57150">
              <a:bevelT w="82550" h="38100" prst="coolSlant"/>
            </a:sp3d>
          </a:bodyPr>
          <a:lstStyle/>
          <a:p>
            <a:pPr algn="ctr" rtl="1"/>
            <a:endParaRPr lang="fa-IR" sz="3600" b="1" dirty="0">
              <a:cs typeface="B Titr" pitchFamily="2" charset="-78"/>
            </a:endParaRPr>
          </a:p>
          <a:p>
            <a:pPr algn="ctr" rtl="1"/>
            <a:r>
              <a:rPr lang="fa-IR" sz="3600" b="1" dirty="0">
                <a:cs typeface="B Titr" pitchFamily="2" charset="-78"/>
              </a:rPr>
              <a:t>در تمام کشورهای توسعه‌یافته مدل‌های مختلفی در </a:t>
            </a:r>
            <a:r>
              <a:rPr lang="fa-IR" sz="3600" dirty="0">
                <a:solidFill>
                  <a:srgbClr val="00B050"/>
                </a:solidFill>
                <a:cs typeface="B Titr" pitchFamily="2" charset="-78"/>
              </a:rPr>
              <a:t>ارتقای کیفیت در مدرسه </a:t>
            </a:r>
            <a:r>
              <a:rPr lang="fa-IR" sz="3600" b="1" dirty="0">
                <a:cs typeface="B Titr" pitchFamily="2" charset="-78"/>
              </a:rPr>
              <a:t>وجود دارد که:</a:t>
            </a:r>
          </a:p>
          <a:p>
            <a:pPr algn="ctr" rtl="1"/>
            <a:endParaRPr lang="fa-IR" sz="3600" b="1" dirty="0">
              <a:cs typeface="B Titr" pitchFamily="2" charset="-78"/>
            </a:endParaRPr>
          </a:p>
          <a:p>
            <a:pPr algn="ctr" rtl="1"/>
            <a:r>
              <a:rPr lang="fa-IR" sz="3600" b="1" dirty="0">
                <a:cs typeface="B Titr" pitchFamily="2" charset="-78"/>
              </a:rPr>
              <a:t>تمام ارکان مدرسه شامل :</a:t>
            </a:r>
          </a:p>
          <a:p>
            <a:pPr algn="ctr" rtl="1"/>
            <a:r>
              <a:rPr lang="fa-IR" sz="4400" b="1" dirty="0">
                <a:solidFill>
                  <a:srgbClr val="00B050"/>
                </a:solidFill>
                <a:cs typeface="B Titr" pitchFamily="2" charset="-78"/>
              </a:rPr>
              <a:t>معلمان ، دانش‌آموزان، والدین  </a:t>
            </a:r>
          </a:p>
          <a:p>
            <a:pPr algn="ctr" rtl="1"/>
            <a:r>
              <a:rPr lang="fa-IR" sz="3600" b="1" dirty="0">
                <a:solidFill>
                  <a:srgbClr val="C00000"/>
                </a:solidFill>
                <a:cs typeface="B Titr" pitchFamily="2" charset="-78"/>
              </a:rPr>
              <a:t>و عوامل اجرایی مدرسه </a:t>
            </a:r>
          </a:p>
          <a:p>
            <a:pPr marL="109728" indent="0" algn="ctr" rtl="1">
              <a:buNone/>
            </a:pPr>
            <a:endParaRPr lang="fa-IR" sz="3600" b="1" dirty="0">
              <a:solidFill>
                <a:srgbClr val="C00000"/>
              </a:solidFill>
              <a:cs typeface="B Titr" pitchFamily="2" charset="-78"/>
            </a:endParaRPr>
          </a:p>
          <a:p>
            <a:pPr algn="ctr" rtl="1"/>
            <a:r>
              <a:rPr lang="fa-IR" sz="3600" b="1" dirty="0">
                <a:cs typeface="B Titr" pitchFamily="2" charset="-78"/>
              </a:rPr>
              <a:t>در آن مشارکت دارند</a:t>
            </a:r>
            <a:r>
              <a:rPr lang="fa-IR" sz="4400" b="1" dirty="0">
                <a:cs typeface="B Nazanin" pitchFamily="2" charset="-78"/>
              </a:rPr>
              <a:t>.</a:t>
            </a:r>
            <a:endParaRPr lang="en-US" sz="4400" b="1" dirty="0">
              <a:cs typeface="B Nazanin" pitchFamily="2" charset="-78"/>
            </a:endParaRPr>
          </a:p>
          <a:p>
            <a:pPr algn="r" rtl="1"/>
            <a:endParaRPr lang="fa-IR" dirty="0">
              <a:cs typeface="B Titr" pitchFamily="2" charset="-78"/>
            </a:endParaRPr>
          </a:p>
        </p:txBody>
      </p:sp>
    </p:spTree>
    <p:extLst>
      <p:ext uri="{BB962C8B-B14F-4D97-AF65-F5344CB8AC3E}">
        <p14:creationId xmlns:p14="http://schemas.microsoft.com/office/powerpoint/2010/main" val="356982990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194" y="258350"/>
            <a:ext cx="11040036" cy="1076425"/>
          </a:xfrm>
          <a:solidFill>
            <a:schemeClr val="accent2">
              <a:lumMod val="20000"/>
              <a:lumOff val="80000"/>
            </a:schemeClr>
          </a:solidFill>
        </p:spPr>
        <p:txBody>
          <a:bodyPr>
            <a:noAutofit/>
          </a:bodyPr>
          <a:lstStyle/>
          <a:p>
            <a:pPr algn="ctr" rtl="1"/>
            <a:r>
              <a:rPr lang="fa-IR" sz="2000" dirty="0">
                <a:cs typeface="B Titr" panose="00000700000000000000" pitchFamily="2" charset="-78"/>
              </a:rPr>
              <a:t>نتایج </a:t>
            </a:r>
            <a:r>
              <a:rPr lang="fa-IR" sz="2000" dirty="0" smtClean="0">
                <a:cs typeface="B Titr" panose="00000700000000000000" pitchFamily="2" charset="-78"/>
              </a:rPr>
              <a:t>کنکور سراسری96                  دبیرستان </a:t>
            </a:r>
            <a:r>
              <a:rPr lang="fa-IR" sz="2000" dirty="0">
                <a:cs typeface="B Titr" panose="00000700000000000000" pitchFamily="2" charset="-78"/>
              </a:rPr>
              <a:t>پسرانه  علوم ومعارف </a:t>
            </a:r>
            <a:r>
              <a:rPr lang="fa-IR" sz="2000" dirty="0" smtClean="0">
                <a:cs typeface="B Titr" panose="00000700000000000000" pitchFamily="2" charset="-78"/>
              </a:rPr>
              <a:t>اسلامی فسا</a:t>
            </a:r>
            <a:br>
              <a:rPr lang="fa-IR" sz="2000" dirty="0" smtClean="0">
                <a:cs typeface="B Titr" panose="00000700000000000000" pitchFamily="2" charset="-78"/>
              </a:rPr>
            </a:br>
            <a:r>
              <a:rPr lang="fa-IR" sz="2000" dirty="0">
                <a:cs typeface="B Titr" panose="00000700000000000000" pitchFamily="2" charset="-78"/>
              </a:rPr>
              <a:t/>
            </a:r>
            <a:br>
              <a:rPr lang="fa-IR" sz="2000" dirty="0">
                <a:cs typeface="B Titr" panose="00000700000000000000" pitchFamily="2" charset="-78"/>
              </a:rPr>
            </a:br>
            <a:r>
              <a:rPr lang="fa-IR" sz="2000" dirty="0" smtClean="0">
                <a:solidFill>
                  <a:srgbClr val="C00000"/>
                </a:solidFill>
              </a:rPr>
              <a:t>تعداد </a:t>
            </a:r>
            <a:r>
              <a:rPr lang="fa-IR" sz="2000" dirty="0">
                <a:solidFill>
                  <a:srgbClr val="C00000"/>
                </a:solidFill>
              </a:rPr>
              <a:t>دانش آموزان پایه چهارم ۲۰ نفر</a:t>
            </a:r>
            <a:r>
              <a:rPr lang="en-US" sz="2000" dirty="0">
                <a:solidFill>
                  <a:srgbClr val="C00000"/>
                </a:solidFill>
              </a:rPr>
              <a:t/>
            </a:r>
            <a:br>
              <a:rPr lang="en-US" sz="2000" dirty="0">
                <a:solidFill>
                  <a:srgbClr val="C00000"/>
                </a:solidFill>
              </a:rPr>
            </a:br>
            <a:endParaRPr lang="en-US" sz="2000" dirty="0">
              <a:solidFill>
                <a:srgbClr val="C00000"/>
              </a:solidFill>
              <a:cs typeface="B Titr" panose="00000700000000000000" pitchFamily="2" charset="-78"/>
            </a:endParaRPr>
          </a:p>
        </p:txBody>
      </p:sp>
      <p:sp>
        <p:nvSpPr>
          <p:cNvPr id="3" name="Content Placeholder 2"/>
          <p:cNvSpPr>
            <a:spLocks noGrp="1"/>
          </p:cNvSpPr>
          <p:nvPr>
            <p:ph idx="1"/>
          </p:nvPr>
        </p:nvSpPr>
        <p:spPr>
          <a:xfrm>
            <a:off x="281353" y="1334775"/>
            <a:ext cx="11511717" cy="5375513"/>
          </a:xfrm>
          <a:solidFill>
            <a:schemeClr val="tx2">
              <a:lumMod val="20000"/>
              <a:lumOff val="80000"/>
            </a:schemeClr>
          </a:solidFill>
          <a:ln>
            <a:solidFill>
              <a:schemeClr val="accent1">
                <a:lumMod val="60000"/>
                <a:lumOff val="40000"/>
              </a:schemeClr>
            </a:solidFill>
          </a:ln>
        </p:spPr>
        <p:txBody>
          <a:bodyPr>
            <a:noAutofit/>
          </a:bodyPr>
          <a:lstStyle/>
          <a:p>
            <a:pPr algn="r" rtl="1"/>
            <a:r>
              <a:rPr lang="fa-IR" sz="2000" dirty="0" smtClean="0">
                <a:cs typeface="B Titr" panose="00000700000000000000" pitchFamily="2" charset="-78"/>
              </a:rPr>
              <a:t>۱.محمد </a:t>
            </a:r>
            <a:r>
              <a:rPr lang="fa-IR" sz="2000" dirty="0">
                <a:cs typeface="B Titr" panose="00000700000000000000" pitchFamily="2" charset="-78"/>
              </a:rPr>
              <a:t>عبدلی کارشناسی ارشد  دانشگاه علوم قَضایی تهران                                           </a:t>
            </a:r>
            <a:endParaRPr lang="en-US" sz="2000" dirty="0" smtClean="0">
              <a:cs typeface="B Titr" panose="00000700000000000000" pitchFamily="2" charset="-78"/>
            </a:endParaRPr>
          </a:p>
          <a:p>
            <a:pPr algn="r" rtl="1"/>
            <a:r>
              <a:rPr lang="fa-IR" sz="2000" dirty="0" smtClean="0">
                <a:cs typeface="B Titr" panose="00000700000000000000" pitchFamily="2" charset="-78"/>
              </a:rPr>
              <a:t>  </a:t>
            </a:r>
            <a:r>
              <a:rPr lang="fa-IR" sz="2000" dirty="0">
                <a:cs typeface="B Titr" panose="00000700000000000000" pitchFamily="2" charset="-78"/>
              </a:rPr>
              <a:t>۲.رضا کریمی علوم سیاسی دانشگاه امام صادق علیه السلام وکارشناسی ادبیات عرب دانشگاه فرهنگیان قم                                                      </a:t>
            </a:r>
            <a:endParaRPr lang="en-US" sz="2000" dirty="0" smtClean="0">
              <a:cs typeface="B Titr" panose="00000700000000000000" pitchFamily="2" charset="-78"/>
            </a:endParaRPr>
          </a:p>
          <a:p>
            <a:pPr algn="r" rtl="1"/>
            <a:r>
              <a:rPr lang="fa-IR" sz="2000" dirty="0" smtClean="0">
                <a:cs typeface="B Titr" panose="00000700000000000000" pitchFamily="2" charset="-78"/>
              </a:rPr>
              <a:t>  </a:t>
            </a:r>
            <a:r>
              <a:rPr lang="fa-IR" sz="2000" dirty="0">
                <a:cs typeface="B Titr" panose="00000700000000000000" pitchFamily="2" charset="-78"/>
              </a:rPr>
              <a:t>۳. علیرضا بی زوال دانشگاه فرهنگیان شیراز </a:t>
            </a:r>
          </a:p>
          <a:p>
            <a:pPr algn="r" rtl="1"/>
            <a:r>
              <a:rPr lang="fa-IR" sz="2000" dirty="0">
                <a:cs typeface="B Titr" panose="00000700000000000000" pitchFamily="2" charset="-78"/>
              </a:rPr>
              <a:t>۴.علی بردبار دانشگاه فرهنگیان شیراز </a:t>
            </a:r>
          </a:p>
          <a:p>
            <a:pPr algn="r" rtl="1"/>
            <a:r>
              <a:rPr lang="fa-IR" sz="2000" dirty="0">
                <a:cs typeface="B Titr" panose="00000700000000000000" pitchFamily="2" charset="-78"/>
              </a:rPr>
              <a:t>۵.علیرضا بلاغی  دانشگاه فرهنگیان شیراز </a:t>
            </a:r>
          </a:p>
          <a:p>
            <a:pPr algn="r" rtl="1"/>
            <a:r>
              <a:rPr lang="fa-IR" sz="2000" dirty="0">
                <a:cs typeface="B Titr" panose="00000700000000000000" pitchFamily="2" charset="-78"/>
              </a:rPr>
              <a:t>۶.محمدحسین یونس پور دانشگاه فرهنگیان شیراز</a:t>
            </a:r>
          </a:p>
          <a:p>
            <a:pPr algn="r" rtl="1"/>
            <a:r>
              <a:rPr lang="fa-IR" sz="2000" dirty="0">
                <a:cs typeface="B Titr" panose="00000700000000000000" pitchFamily="2" charset="-78"/>
              </a:rPr>
              <a:t> ۷. محمدحسین جمالپور دانشگاه فرهنگیان شیراز </a:t>
            </a:r>
          </a:p>
          <a:p>
            <a:pPr algn="r" rtl="1"/>
            <a:r>
              <a:rPr lang="fa-IR" sz="2000" dirty="0">
                <a:cs typeface="B Titr" panose="00000700000000000000" pitchFamily="2" charset="-78"/>
              </a:rPr>
              <a:t> ۸. اسماعیل شادمانی  دانشگاه فرهنگیان شیراز  </a:t>
            </a:r>
          </a:p>
          <a:p>
            <a:pPr algn="r" rtl="1"/>
            <a:r>
              <a:rPr lang="fa-IR" sz="2000" dirty="0">
                <a:cs typeface="B Titr" panose="00000700000000000000" pitchFamily="2" charset="-78"/>
              </a:rPr>
              <a:t>۹. امیرحسین غلامزاده فقه ومبانی حقوق اسلامی شهید چمران اهواز</a:t>
            </a:r>
          </a:p>
          <a:p>
            <a:pPr algn="r" rtl="1"/>
            <a:r>
              <a:rPr lang="fa-IR" sz="2000" dirty="0">
                <a:cs typeface="B Titr" panose="00000700000000000000" pitchFamily="2" charset="-78"/>
              </a:rPr>
              <a:t>  ۱۰. سیدمحمدعلی سرایی فقه ومبانی حقوق اسلامی زاهدان  </a:t>
            </a:r>
          </a:p>
          <a:p>
            <a:pPr algn="r" rtl="1"/>
            <a:r>
              <a:rPr lang="fa-IR" sz="2000" dirty="0">
                <a:cs typeface="B Titr" panose="00000700000000000000" pitchFamily="2" charset="-78"/>
              </a:rPr>
              <a:t>۱۱. محمد هوشیاری مدیریت صنعتی </a:t>
            </a:r>
            <a:r>
              <a:rPr lang="fa-IR" sz="2000" dirty="0" smtClean="0">
                <a:cs typeface="B Titr" panose="00000700000000000000" pitchFamily="2" charset="-78"/>
              </a:rPr>
              <a:t>لامرد</a:t>
            </a:r>
            <a:endParaRPr lang="fa-IR" sz="2000" dirty="0">
              <a:cs typeface="B Titr" panose="00000700000000000000" pitchFamily="2" charset="-78"/>
            </a:endParaRPr>
          </a:p>
        </p:txBody>
      </p:sp>
    </p:spTree>
    <p:extLst>
      <p:ext uri="{BB962C8B-B14F-4D97-AF65-F5344CB8AC3E}">
        <p14:creationId xmlns:p14="http://schemas.microsoft.com/office/powerpoint/2010/main" val="36422320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25641031"/>
              </p:ext>
            </p:extLst>
          </p:nvPr>
        </p:nvGraphicFramePr>
        <p:xfrm>
          <a:off x="228600" y="228597"/>
          <a:ext cx="11545141" cy="6387355"/>
        </p:xfrm>
        <a:graphic>
          <a:graphicData uri="http://schemas.openxmlformats.org/drawingml/2006/table">
            <a:tbl>
              <a:tblPr rtl="1" firstRow="1" firstCol="1" bandRow="1">
                <a:tableStyleId>{21E4AEA4-8DFA-4A89-87EB-49C32662AFE0}</a:tableStyleId>
              </a:tblPr>
              <a:tblGrid>
                <a:gridCol w="635594">
                  <a:extLst>
                    <a:ext uri="{9D8B030D-6E8A-4147-A177-3AD203B41FA5}">
                      <a16:colId xmlns:a16="http://schemas.microsoft.com/office/drawing/2014/main" val="1337212712"/>
                    </a:ext>
                  </a:extLst>
                </a:gridCol>
                <a:gridCol w="2236238">
                  <a:extLst>
                    <a:ext uri="{9D8B030D-6E8A-4147-A177-3AD203B41FA5}">
                      <a16:colId xmlns:a16="http://schemas.microsoft.com/office/drawing/2014/main" val="1123913441"/>
                    </a:ext>
                  </a:extLst>
                </a:gridCol>
                <a:gridCol w="93868">
                  <a:extLst>
                    <a:ext uri="{9D8B030D-6E8A-4147-A177-3AD203B41FA5}">
                      <a16:colId xmlns:a16="http://schemas.microsoft.com/office/drawing/2014/main" val="1248258775"/>
                    </a:ext>
                  </a:extLst>
                </a:gridCol>
                <a:gridCol w="3335088">
                  <a:extLst>
                    <a:ext uri="{9D8B030D-6E8A-4147-A177-3AD203B41FA5}">
                      <a16:colId xmlns:a16="http://schemas.microsoft.com/office/drawing/2014/main" val="2488629224"/>
                    </a:ext>
                  </a:extLst>
                </a:gridCol>
                <a:gridCol w="2931459">
                  <a:extLst>
                    <a:ext uri="{9D8B030D-6E8A-4147-A177-3AD203B41FA5}">
                      <a16:colId xmlns:a16="http://schemas.microsoft.com/office/drawing/2014/main" val="1425868936"/>
                    </a:ext>
                  </a:extLst>
                </a:gridCol>
                <a:gridCol w="2312894">
                  <a:extLst>
                    <a:ext uri="{9D8B030D-6E8A-4147-A177-3AD203B41FA5}">
                      <a16:colId xmlns:a16="http://schemas.microsoft.com/office/drawing/2014/main" val="2334236067"/>
                    </a:ext>
                  </a:extLst>
                </a:gridCol>
              </a:tblGrid>
              <a:tr h="591460">
                <a:tc gridSpan="6">
                  <a:txBody>
                    <a:bodyPr/>
                    <a:lstStyle/>
                    <a:p>
                      <a:pPr marL="0" marR="0" algn="ctr" rtl="1">
                        <a:lnSpc>
                          <a:spcPct val="107000"/>
                        </a:lnSpc>
                        <a:spcBef>
                          <a:spcPts val="0"/>
                        </a:spcBef>
                        <a:spcAft>
                          <a:spcPts val="0"/>
                        </a:spcAft>
                      </a:pPr>
                      <a:r>
                        <a:rPr lang="fa-IR" sz="1600" b="1" i="0" dirty="0" smtClean="0">
                          <a:effectLst/>
                          <a:cs typeface="B Titr" panose="00000700000000000000" pitchFamily="2" charset="-78"/>
                        </a:rPr>
                        <a:t>              </a:t>
                      </a:r>
                      <a:r>
                        <a:rPr lang="ar-SA" sz="1600" b="1" i="0" dirty="0" smtClean="0">
                          <a:effectLst/>
                          <a:cs typeface="B Titr" panose="00000700000000000000" pitchFamily="2" charset="-78"/>
                        </a:rPr>
                        <a:t>نمرات </a:t>
                      </a:r>
                      <a:r>
                        <a:rPr lang="ar-SA" sz="1600" b="1" i="0" dirty="0">
                          <a:effectLst/>
                          <a:cs typeface="B Titr" panose="00000700000000000000" pitchFamily="2" charset="-78"/>
                        </a:rPr>
                        <a:t>پایانی دروس پایه سوم رشته علوم و معارف اسلامی                                                                                                                                                                         </a:t>
                      </a:r>
                      <a:r>
                        <a:rPr lang="ar-SA" sz="1600" b="1" i="0" dirty="0" smtClean="0">
                          <a:effectLst/>
                          <a:cs typeface="B Titr" panose="00000700000000000000" pitchFamily="2" charset="-78"/>
                        </a:rPr>
                        <a:t>دبیرستان</a:t>
                      </a:r>
                      <a:r>
                        <a:rPr lang="fa-IR" sz="1600" b="1" i="0" baseline="0" dirty="0" smtClean="0">
                          <a:effectLst/>
                          <a:cs typeface="B Titr" panose="00000700000000000000" pitchFamily="2" charset="-78"/>
                        </a:rPr>
                        <a:t> پسرانه </a:t>
                      </a:r>
                      <a:r>
                        <a:rPr lang="ar-SA" sz="1600" b="1" i="0" dirty="0" smtClean="0">
                          <a:effectLst/>
                          <a:cs typeface="B Titr" panose="00000700000000000000" pitchFamily="2" charset="-78"/>
                        </a:rPr>
                        <a:t> </a:t>
                      </a:r>
                      <a:r>
                        <a:rPr lang="ar-SA" sz="1600" b="1" i="0" dirty="0">
                          <a:effectLst/>
                          <a:cs typeface="B Titr" panose="00000700000000000000" pitchFamily="2" charset="-78"/>
                        </a:rPr>
                        <a:t>علوم و معارف اسلامی صدرا در 3 سال تحصیلی متوالی</a:t>
                      </a:r>
                      <a:endParaRPr lang="en-US" sz="14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88114018"/>
                  </a:ext>
                </a:extLst>
              </a:tr>
              <a:tr h="542156">
                <a:tc>
                  <a:txBody>
                    <a:bodyPr/>
                    <a:lstStyle/>
                    <a:p>
                      <a:pPr marL="0" marR="0" algn="ctr" rtl="1">
                        <a:lnSpc>
                          <a:spcPct val="107000"/>
                        </a:lnSpc>
                        <a:spcBef>
                          <a:spcPts val="0"/>
                        </a:spcBef>
                        <a:spcAft>
                          <a:spcPts val="0"/>
                        </a:spcAft>
                      </a:pPr>
                      <a:r>
                        <a:rPr lang="ar-SA" sz="1400" b="1" i="0">
                          <a:effectLst/>
                          <a:cs typeface="B Titr" panose="00000700000000000000" pitchFamily="2" charset="-78"/>
                        </a:rPr>
                        <a:t>ردیف</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algn="ctr" rtl="1">
                        <a:lnSpc>
                          <a:spcPct val="107000"/>
                        </a:lnSpc>
                        <a:spcBef>
                          <a:spcPts val="0"/>
                        </a:spcBef>
                        <a:spcAft>
                          <a:spcPts val="0"/>
                        </a:spcAft>
                      </a:pPr>
                      <a:r>
                        <a:rPr lang="ar-SA" sz="1400" b="1" i="0" dirty="0">
                          <a:effectLst/>
                          <a:cs typeface="B Titr" panose="00000700000000000000" pitchFamily="2" charset="-78"/>
                        </a:rPr>
                        <a:t>نام درس</a:t>
                      </a:r>
                      <a:endParaRPr lang="en-US" sz="14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SA" sz="1400" b="1" i="0" dirty="0">
                          <a:effectLst/>
                          <a:cs typeface="B Titr" panose="00000700000000000000" pitchFamily="2" charset="-78"/>
                        </a:rPr>
                        <a:t>نمره پایانی دوم          </a:t>
                      </a:r>
                      <a:endParaRPr lang="fa-IR" sz="1400" b="1" i="0" dirty="0" smtClean="0">
                        <a:effectLst/>
                        <a:cs typeface="B Titr" panose="00000700000000000000" pitchFamily="2" charset="-78"/>
                      </a:endParaRPr>
                    </a:p>
                    <a:p>
                      <a:pPr marL="0" marR="0" algn="ctr" rtl="1">
                        <a:lnSpc>
                          <a:spcPct val="107000"/>
                        </a:lnSpc>
                        <a:spcBef>
                          <a:spcPts val="0"/>
                        </a:spcBef>
                        <a:spcAft>
                          <a:spcPts val="0"/>
                        </a:spcAft>
                      </a:pPr>
                      <a:r>
                        <a:rPr lang="ar-SA" sz="1400" b="1" i="0" dirty="0" smtClean="0">
                          <a:effectLst/>
                          <a:cs typeface="B Titr" panose="00000700000000000000" pitchFamily="2" charset="-78"/>
                        </a:rPr>
                        <a:t>  </a:t>
                      </a:r>
                      <a:r>
                        <a:rPr lang="ar-SA" sz="1400" b="1" i="0" dirty="0">
                          <a:effectLst/>
                          <a:cs typeface="B Titr" panose="00000700000000000000" pitchFamily="2" charset="-78"/>
                        </a:rPr>
                        <a:t>(95-94) </a:t>
                      </a:r>
                      <a:endParaRPr lang="en-US" sz="14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SA" sz="1400" b="1" i="0" dirty="0">
                          <a:effectLst/>
                          <a:cs typeface="B Titr" panose="00000700000000000000" pitchFamily="2" charset="-78"/>
                        </a:rPr>
                        <a:t>نمره پایانی دوم         </a:t>
                      </a:r>
                      <a:endParaRPr lang="fa-IR" sz="1400" b="1" i="0" dirty="0" smtClean="0">
                        <a:effectLst/>
                        <a:cs typeface="B Titr" panose="00000700000000000000" pitchFamily="2" charset="-78"/>
                      </a:endParaRPr>
                    </a:p>
                    <a:p>
                      <a:pPr marL="0" marR="0" algn="ctr" rtl="1">
                        <a:lnSpc>
                          <a:spcPct val="107000"/>
                        </a:lnSpc>
                        <a:spcBef>
                          <a:spcPts val="0"/>
                        </a:spcBef>
                        <a:spcAft>
                          <a:spcPts val="0"/>
                        </a:spcAft>
                      </a:pPr>
                      <a:r>
                        <a:rPr lang="ar-SA" sz="1400" b="1" i="0" dirty="0" smtClean="0">
                          <a:effectLst/>
                          <a:cs typeface="B Titr" panose="00000700000000000000" pitchFamily="2" charset="-78"/>
                        </a:rPr>
                        <a:t>   </a:t>
                      </a:r>
                      <a:r>
                        <a:rPr lang="ar-SA" sz="1400" b="1" i="0" dirty="0">
                          <a:effectLst/>
                          <a:cs typeface="B Titr" panose="00000700000000000000" pitchFamily="2" charset="-78"/>
                        </a:rPr>
                        <a:t>(96-95) </a:t>
                      </a:r>
                      <a:endParaRPr lang="en-US" sz="14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ar-SA" sz="1400" b="1" i="0" dirty="0">
                          <a:effectLst/>
                          <a:cs typeface="B Titr" panose="00000700000000000000" pitchFamily="2" charset="-78"/>
                        </a:rPr>
                        <a:t>میزان رشد 2 سال اخیر</a:t>
                      </a:r>
                      <a:endParaRPr lang="en-US" sz="14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4424358"/>
                  </a:ext>
                </a:extLst>
              </a:tr>
              <a:tr h="358355">
                <a:tc>
                  <a:txBody>
                    <a:bodyPr/>
                    <a:lstStyle/>
                    <a:p>
                      <a:pPr marL="0" marR="0" algn="ctr" rtl="0">
                        <a:lnSpc>
                          <a:spcPct val="107000"/>
                        </a:lnSpc>
                        <a:spcBef>
                          <a:spcPts val="0"/>
                        </a:spcBef>
                        <a:spcAft>
                          <a:spcPts val="0"/>
                        </a:spcAft>
                      </a:pPr>
                      <a:r>
                        <a:rPr lang="en-US" sz="1400" b="1" i="0">
                          <a:effectLst/>
                          <a:cs typeface="B Titr" panose="00000700000000000000" pitchFamily="2" charset="-78"/>
                        </a:rPr>
                        <a:t>1</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dirty="0">
                          <a:effectLst/>
                          <a:cs typeface="B Titr" panose="00000700000000000000" pitchFamily="2" charset="-78"/>
                        </a:rPr>
                        <a:t>اخلاق 2</a:t>
                      </a:r>
                      <a:endParaRPr lang="en-US" sz="14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a:effectLst/>
                          <a:cs typeface="B Titr" panose="00000700000000000000" pitchFamily="2" charset="-78"/>
                        </a:rPr>
                        <a:t>13.41</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14.67</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3438689"/>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2</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ادبيات فارسي تخصصي 3</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smtClean="0">
                          <a:effectLst/>
                          <a:cs typeface="B Titr" panose="00000700000000000000" pitchFamily="2" charset="-78"/>
                        </a:rPr>
                        <a:t>13.38</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15.31</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a:effectLst/>
                          <a:cs typeface="B Titr" panose="00000700000000000000" pitchFamily="2" charset="-78"/>
                        </a:rPr>
                        <a:t> </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018908"/>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3</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اصول عقايد 2</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a:effectLst/>
                          <a:cs typeface="B Titr" panose="00000700000000000000" pitchFamily="2" charset="-78"/>
                        </a:rPr>
                        <a:t>14.16</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17.29</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6128826"/>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4</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تاریخ ایران و جهان 1</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a:effectLst/>
                          <a:cs typeface="B Titr" panose="00000700000000000000" pitchFamily="2" charset="-78"/>
                        </a:rPr>
                        <a:t>17.69</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en-US"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7704124"/>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5</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تاريخ اسلام 2</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a:effectLst/>
                          <a:cs typeface="B Titr" panose="00000700000000000000" pitchFamily="2" charset="-78"/>
                        </a:rPr>
                        <a:t>16.23</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13.65</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4796596"/>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6</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تفسير و علوم قرآني 2</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a:effectLst/>
                          <a:cs typeface="B Titr" panose="00000700000000000000" pitchFamily="2" charset="-78"/>
                        </a:rPr>
                        <a:t>17.06</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15.81</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5286107"/>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7</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dirty="0">
                          <a:effectLst/>
                          <a:cs typeface="B Titr" panose="00000700000000000000" pitchFamily="2" charset="-78"/>
                        </a:rPr>
                        <a:t>جامعه شناسي 2</a:t>
                      </a:r>
                      <a:endParaRPr lang="en-US" sz="14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a:effectLst/>
                          <a:cs typeface="B Titr" panose="00000700000000000000" pitchFamily="2" charset="-78"/>
                        </a:rPr>
                        <a:t>17.77</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14.86</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161464"/>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8</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روانشناسي</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a:effectLst/>
                          <a:cs typeface="B Titr" panose="00000700000000000000" pitchFamily="2" charset="-78"/>
                        </a:rPr>
                        <a:t>13.63</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15.13</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9603581"/>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9</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رياضي</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a:effectLst/>
                          <a:cs typeface="B Titr" panose="00000700000000000000" pitchFamily="2" charset="-78"/>
                        </a:rPr>
                        <a:t>12.01</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12.09</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0930528"/>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10</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زبان خارجه 3</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a:effectLst/>
                          <a:cs typeface="B Titr" panose="00000700000000000000" pitchFamily="2" charset="-78"/>
                        </a:rPr>
                        <a:t>11.38</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13.76</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6739435"/>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11</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زبان فارسي تخصصي 3</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a:effectLst/>
                          <a:cs typeface="B Titr" panose="00000700000000000000" pitchFamily="2" charset="-78"/>
                        </a:rPr>
                        <a:t>13.61</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a:effectLst/>
                          <a:cs typeface="B Titr" panose="00000700000000000000" pitchFamily="2" charset="-78"/>
                        </a:rPr>
                        <a:t>16.74</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9581032"/>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12</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عربي 3</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a:effectLst/>
                          <a:cs typeface="B Titr" panose="00000700000000000000" pitchFamily="2" charset="-78"/>
                        </a:rPr>
                        <a:t>11.42</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a:effectLst/>
                          <a:cs typeface="B Titr" panose="00000700000000000000" pitchFamily="2" charset="-78"/>
                        </a:rPr>
                        <a:t>12.06</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5882035"/>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13</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فلسفه و منطق</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dirty="0">
                          <a:effectLst/>
                          <a:cs typeface="B Titr" panose="00000700000000000000" pitchFamily="2" charset="-78"/>
                        </a:rPr>
                        <a:t>13.55</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15.2</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174380"/>
                  </a:ext>
                </a:extLst>
              </a:tr>
              <a:tr h="376568">
                <a:tc>
                  <a:txBody>
                    <a:bodyPr/>
                    <a:lstStyle/>
                    <a:p>
                      <a:pPr marL="0" marR="0" algn="ctr" rtl="0">
                        <a:lnSpc>
                          <a:spcPct val="107000"/>
                        </a:lnSpc>
                        <a:spcBef>
                          <a:spcPts val="0"/>
                        </a:spcBef>
                        <a:spcAft>
                          <a:spcPts val="0"/>
                        </a:spcAft>
                      </a:pPr>
                      <a:r>
                        <a:rPr lang="en-US" sz="1400" b="1" i="0">
                          <a:effectLst/>
                          <a:cs typeface="B Titr" panose="00000700000000000000" pitchFamily="2" charset="-78"/>
                        </a:rPr>
                        <a:t>14</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R w="12700" cap="flat" cmpd="sng" algn="ctr">
                      <a:solidFill>
                        <a:schemeClr val="tx1"/>
                      </a:solidFill>
                      <a:prstDash val="solid"/>
                      <a:round/>
                      <a:headEnd type="none" w="med" len="med"/>
                      <a:tailEnd type="none" w="med" len="med"/>
                    </a:lnR>
                  </a:tcPr>
                </a:tc>
                <a:tc>
                  <a:txBody>
                    <a:bodyPr/>
                    <a:lstStyle/>
                    <a:p>
                      <a:pPr marL="0" marR="0" algn="ctr" rtl="1">
                        <a:lnSpc>
                          <a:spcPct val="107000"/>
                        </a:lnSpc>
                        <a:spcBef>
                          <a:spcPts val="0"/>
                        </a:spcBef>
                        <a:spcAft>
                          <a:spcPts val="0"/>
                        </a:spcAft>
                      </a:pPr>
                      <a:r>
                        <a:rPr lang="ar-SA" sz="1400" b="1" i="0">
                          <a:effectLst/>
                          <a:cs typeface="B Titr" panose="00000700000000000000" pitchFamily="2" charset="-78"/>
                        </a:rPr>
                        <a:t>فن سخنوري</a:t>
                      </a:r>
                      <a:endParaRPr lang="en-US" sz="14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i="0" dirty="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800" b="1" i="0">
                          <a:effectLst/>
                          <a:cs typeface="B Titr" panose="00000700000000000000" pitchFamily="2" charset="-78"/>
                        </a:rPr>
                        <a:t>17.56</a:t>
                      </a:r>
                      <a:endParaRPr lang="en-US" sz="1800" b="1" i="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800"/>
                        </a:spcAft>
                      </a:pPr>
                      <a:r>
                        <a:rPr lang="en-US" sz="1800" b="1" i="0" dirty="0">
                          <a:effectLst/>
                          <a:cs typeface="B Titr" panose="00000700000000000000" pitchFamily="2" charset="-78"/>
                        </a:rPr>
                        <a:t>19.34</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ar-SA" sz="1800" b="1" i="0" dirty="0">
                          <a:effectLst/>
                          <a:cs typeface="B Titr" panose="00000700000000000000" pitchFamily="2" charset="-78"/>
                        </a:rPr>
                        <a:t> </a:t>
                      </a:r>
                      <a:endParaRPr lang="en-US" sz="1800" b="1" i="0" dirty="0">
                        <a:effectLst/>
                        <a:latin typeface="Calibri" panose="020F0502020204030204" pitchFamily="34" charset="0"/>
                        <a:ea typeface="Calibri" panose="020F0502020204030204" pitchFamily="34" charset="0"/>
                        <a:cs typeface="B Titr" panose="00000700000000000000" pitchFamily="2" charset="-78"/>
                      </a:endParaRPr>
                    </a:p>
                  </a:txBody>
                  <a:tcPr marL="34234" marR="342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8939783"/>
                  </a:ext>
                </a:extLst>
              </a:tr>
            </a:tbl>
          </a:graphicData>
        </a:graphic>
      </p:graphicFrame>
    </p:spTree>
    <p:extLst>
      <p:ext uri="{BB962C8B-B14F-4D97-AF65-F5344CB8AC3E}">
        <p14:creationId xmlns:p14="http://schemas.microsoft.com/office/powerpoint/2010/main" val="15673448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1293" y="2339789"/>
            <a:ext cx="10797989" cy="2205318"/>
          </a:xfrm>
          <a:solidFill>
            <a:schemeClr val="bg1"/>
          </a:solidFill>
        </p:spPr>
        <p:txBody>
          <a:bodyPr>
            <a:normAutofit/>
          </a:bodyPr>
          <a:lstStyle/>
          <a:p>
            <a:pPr marL="0" indent="0" algn="ctr" rtl="1">
              <a:buNone/>
            </a:pPr>
            <a:endParaRPr lang="fa-IR" b="1" dirty="0" smtClean="0">
              <a:solidFill>
                <a:srgbClr val="FF0000"/>
              </a:solidFill>
              <a:cs typeface="B Titr" panose="00000700000000000000" pitchFamily="2" charset="-78"/>
            </a:endParaRPr>
          </a:p>
          <a:p>
            <a:pPr algn="ctr" rtl="1"/>
            <a:r>
              <a:rPr lang="fa-IR" sz="5400" b="1" dirty="0" smtClean="0">
                <a:solidFill>
                  <a:srgbClr val="FF0000"/>
                </a:solidFill>
                <a:cs typeface="B Titr" panose="00000700000000000000" pitchFamily="2" charset="-78"/>
              </a:rPr>
              <a:t>الگوهای فعال و خلاق تدریس</a:t>
            </a:r>
          </a:p>
          <a:p>
            <a:pPr marL="0" indent="0" algn="r" rtl="1">
              <a:buNone/>
            </a:pPr>
            <a:endParaRPr lang="fa-IR" sz="5400" b="1" dirty="0" smtClean="0">
              <a:solidFill>
                <a:srgbClr val="002060"/>
              </a:solidFill>
              <a:cs typeface="B Titr" panose="00000700000000000000" pitchFamily="2" charset="-78"/>
            </a:endParaRPr>
          </a:p>
        </p:txBody>
      </p:sp>
    </p:spTree>
    <p:extLst>
      <p:ext uri="{BB962C8B-B14F-4D97-AF65-F5344CB8AC3E}">
        <p14:creationId xmlns:p14="http://schemas.microsoft.com/office/powerpoint/2010/main" val="159771485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240</TotalTime>
  <Words>1809</Words>
  <Application>Microsoft Office PowerPoint</Application>
  <PresentationFormat>Widescreen</PresentationFormat>
  <Paragraphs>308</Paragraphs>
  <Slides>31</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31</vt:i4>
      </vt:variant>
    </vt:vector>
  </HeadingPairs>
  <TitlesOfParts>
    <vt:vector size="43" baseType="lpstr">
      <vt:lpstr>Arial</vt:lpstr>
      <vt:lpstr>B Koodak</vt:lpstr>
      <vt:lpstr>B Nazanin</vt:lpstr>
      <vt:lpstr>B Tir</vt:lpstr>
      <vt:lpstr>B Titr</vt:lpstr>
      <vt:lpstr>Calibri</vt:lpstr>
      <vt:lpstr>Century Gothic</vt:lpstr>
      <vt:lpstr>Nazanin</vt:lpstr>
      <vt:lpstr>Tahoma</vt:lpstr>
      <vt:lpstr>Wingdings</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نتایج کنکور سراسری96                  دبیرستان پسرانه  علوم ومعارف اسلامی فسا  تعداد دانش آموزان پایه چهارم ۲۰ نفر </vt:lpstr>
      <vt:lpstr>PowerPoint Presentation</vt:lpstr>
      <vt:lpstr>PowerPoint Presentation</vt:lpstr>
      <vt:lpstr>PowerPoint Presentation</vt:lpstr>
      <vt:lpstr>PowerPoint Presentation</vt:lpstr>
      <vt:lpstr> همیار معلم به چه دانش آموزی گفته می شود؟</vt:lpstr>
      <vt:lpstr>    اهداف اجرای طرح همیار معلم     </vt:lpstr>
      <vt:lpstr>نتایجی که اجرای این طرح به دنبال دارد</vt:lpstr>
      <vt:lpstr>ازجمله وظایف کمکی که دانش آموزان منتخب یا سرگروه(همیارمعلم) زیرنظرمعلم به آن می پردازند برخی از موارد ذیل می باشد:</vt:lpstr>
      <vt:lpstr> اقدامات انجام شده توسط دبیر در طرح همیار معلم </vt:lpstr>
      <vt:lpstr>PowerPoint Presentation</vt:lpstr>
      <vt:lpstr>PowerPoint Presentation</vt:lpstr>
      <vt:lpstr>مقایسه</vt:lpstr>
      <vt:lpstr>PowerPoint Presentation</vt:lpstr>
      <vt:lpstr>ابزاركارارزشيابي مستمر </vt:lpstr>
      <vt:lpstr>خطاهاي رايج دراجراي ارزشيابي مستمر                     </vt:lpstr>
      <vt:lpstr> رویکرد نوین آموزشی بر سه نکته تأکید دارد: </vt:lpstr>
      <vt:lpstr> روش ها و شیوه های نوین تدریس مانند: </vt:lpstr>
      <vt:lpstr>روش كنفـــــرانس                      </vt:lpstr>
      <vt:lpstr>روش پــــرسش و پاســـــخ                      </vt:lpstr>
      <vt:lpstr>شيـــــوه بحثــــي                      </vt:lpstr>
      <vt:lpstr>شيـــــوه درس پژوهی                      </vt:lpstr>
      <vt:lpstr> ادغام روش ها، بهترین الگوی آموزش                     </vt:lpstr>
      <vt:lpstr>PowerPoint Presentation</vt:lpstr>
      <vt:lpstr>PowerPoint Presentation</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Moorche</dc:creator>
  <cp:lastModifiedBy>Moorche</cp:lastModifiedBy>
  <cp:revision>90</cp:revision>
  <dcterms:created xsi:type="dcterms:W3CDTF">2016-11-15T11:55:10Z</dcterms:created>
  <dcterms:modified xsi:type="dcterms:W3CDTF">2017-10-02T14:42:47Z</dcterms:modified>
</cp:coreProperties>
</file>