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33"/>
  </p:notesMasterIdLst>
  <p:sldIdLst>
    <p:sldId id="275" r:id="rId2"/>
    <p:sldId id="277" r:id="rId3"/>
    <p:sldId id="289" r:id="rId4"/>
    <p:sldId id="290" r:id="rId5"/>
    <p:sldId id="291" r:id="rId6"/>
    <p:sldId id="292" r:id="rId7"/>
    <p:sldId id="301" r:id="rId8"/>
    <p:sldId id="302" r:id="rId9"/>
    <p:sldId id="303" r:id="rId10"/>
    <p:sldId id="257" r:id="rId11"/>
    <p:sldId id="265" r:id="rId12"/>
    <p:sldId id="273" r:id="rId13"/>
    <p:sldId id="259" r:id="rId14"/>
    <p:sldId id="262" r:id="rId15"/>
    <p:sldId id="263" r:id="rId16"/>
    <p:sldId id="266" r:id="rId17"/>
    <p:sldId id="294" r:id="rId18"/>
    <p:sldId id="283" r:id="rId19"/>
    <p:sldId id="284" r:id="rId20"/>
    <p:sldId id="285" r:id="rId21"/>
    <p:sldId id="287" r:id="rId22"/>
    <p:sldId id="288" r:id="rId23"/>
    <p:sldId id="304" r:id="rId24"/>
    <p:sldId id="305" r:id="rId25"/>
    <p:sldId id="296" r:id="rId26"/>
    <p:sldId id="297" r:id="rId27"/>
    <p:sldId id="298" r:id="rId28"/>
    <p:sldId id="300" r:id="rId29"/>
    <p:sldId id="299" r:id="rId30"/>
    <p:sldId id="293" r:id="rId31"/>
    <p:sldId id="27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511198-35B6-40F6-AAE8-8895708371A2}" type="datetimeFigureOut">
              <a:rPr lang="en-US" smtClean="0"/>
              <a:t>10/2/2017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49A26-960E-4090-8587-244AD07CF139}" type="slidenum">
              <a:rPr lang="en-US" smtClean="0"/>
              <a:t>‹#›</a:t>
            </a:fld>
            <a:endParaRPr lang="en-US"/>
          </a:p>
        </p:txBody>
      </p:sp>
    </p:spTree>
    <p:extLst>
      <p:ext uri="{BB962C8B-B14F-4D97-AF65-F5344CB8AC3E}">
        <p14:creationId xmlns:p14="http://schemas.microsoft.com/office/powerpoint/2010/main" val="248237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4B6CD7A9-8147-402D-BDC7-D5E8AAC7B3B5}" type="slidenum">
              <a:rPr lang="en-US" smtClean="0"/>
              <a:pPr/>
              <a:t>3</a:t>
            </a:fld>
            <a:endParaRPr lang="en-US"/>
          </a:p>
        </p:txBody>
      </p:sp>
    </p:spTree>
    <p:extLst>
      <p:ext uri="{BB962C8B-B14F-4D97-AF65-F5344CB8AC3E}">
        <p14:creationId xmlns:p14="http://schemas.microsoft.com/office/powerpoint/2010/main" val="417941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B Tir" panose="00000400000000000000" pitchFamily="2" charset="-78"/>
            </a:endParaRPr>
          </a:p>
        </p:txBody>
      </p:sp>
      <p:sp>
        <p:nvSpPr>
          <p:cNvPr id="4" name="Slide Number Placeholder 3"/>
          <p:cNvSpPr>
            <a:spLocks noGrp="1"/>
          </p:cNvSpPr>
          <p:nvPr>
            <p:ph type="sldNum" sz="quarter" idx="10"/>
          </p:nvPr>
        </p:nvSpPr>
        <p:spPr/>
        <p:txBody>
          <a:bodyPr/>
          <a:lstStyle/>
          <a:p>
            <a:fld id="{CB249A26-960E-4090-8587-244AD07CF139}" type="slidenum">
              <a:rPr lang="en-US" smtClean="0"/>
              <a:t>13</a:t>
            </a:fld>
            <a:endParaRPr lang="en-US"/>
          </a:p>
        </p:txBody>
      </p:sp>
    </p:spTree>
    <p:extLst>
      <p:ext uri="{BB962C8B-B14F-4D97-AF65-F5344CB8AC3E}">
        <p14:creationId xmlns:p14="http://schemas.microsoft.com/office/powerpoint/2010/main" val="419098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15041048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29485451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D8E1B7-DC10-444C-B728-CC1FFA6B29C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53440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0635981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D8E1B7-DC10-444C-B728-CC1FFA6B29C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5770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14764425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7519743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7847640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16811452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B4BA7D-33CD-4FEC-83C5-7B6FBE9E39A4}"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41344863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6349787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B4BA7D-33CD-4FEC-83C5-7B6FBE9E39A4}"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40253687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B4BA7D-33CD-4FEC-83C5-7B6FBE9E39A4}"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40220400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4BA7D-33CD-4FEC-83C5-7B6FBE9E39A4}"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665399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25150330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B4BA7D-33CD-4FEC-83C5-7B6FBE9E39A4}"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D8E1B7-DC10-444C-B728-CC1FFA6B29CB}" type="slidenum">
              <a:rPr lang="en-US" smtClean="0"/>
              <a:t>‹#›</a:t>
            </a:fld>
            <a:endParaRPr lang="en-US"/>
          </a:p>
        </p:txBody>
      </p:sp>
    </p:spTree>
    <p:extLst>
      <p:ext uri="{BB962C8B-B14F-4D97-AF65-F5344CB8AC3E}">
        <p14:creationId xmlns:p14="http://schemas.microsoft.com/office/powerpoint/2010/main" val="30052130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B4BA7D-33CD-4FEC-83C5-7B6FBE9E39A4}" type="datetimeFigureOut">
              <a:rPr lang="en-US" smtClean="0"/>
              <a:t>10/2/2017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DD8E1B7-DC10-444C-B728-CC1FFA6B29CB}" type="slidenum">
              <a:rPr lang="en-US" smtClean="0"/>
              <a:t>‹#›</a:t>
            </a:fld>
            <a:endParaRPr lang="en-US"/>
          </a:p>
        </p:txBody>
      </p:sp>
    </p:spTree>
    <p:extLst>
      <p:ext uri="{BB962C8B-B14F-4D97-AF65-F5344CB8AC3E}">
        <p14:creationId xmlns:p14="http://schemas.microsoft.com/office/powerpoint/2010/main" val="353098058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6754" y="1250577"/>
            <a:ext cx="9507070" cy="4410635"/>
          </a:xfrm>
        </p:spPr>
      </p:pic>
    </p:spTree>
    <p:extLst>
      <p:ext uri="{BB962C8B-B14F-4D97-AF65-F5344CB8AC3E}">
        <p14:creationId xmlns:p14="http://schemas.microsoft.com/office/powerpoint/2010/main" val="27074657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1634" y="1479176"/>
            <a:ext cx="10797989" cy="4222375"/>
          </a:xfrm>
          <a:solidFill>
            <a:schemeClr val="bg1"/>
          </a:solidFill>
        </p:spPr>
        <p:txBody>
          <a:bodyPr>
            <a:normAutofit/>
          </a:bodyPr>
          <a:lstStyle/>
          <a:p>
            <a:pPr marL="0" indent="0" algn="ctr" rtl="1">
              <a:buNone/>
            </a:pPr>
            <a:endParaRPr lang="fa-IR" b="1" dirty="0" smtClean="0">
              <a:solidFill>
                <a:srgbClr val="FF0000"/>
              </a:solidFill>
              <a:cs typeface="B Titr" panose="00000700000000000000" pitchFamily="2" charset="-78"/>
            </a:endParaRPr>
          </a:p>
          <a:p>
            <a:pPr algn="ctr" rtl="1"/>
            <a:r>
              <a:rPr lang="ar-SA" sz="6000" b="1" dirty="0" smtClean="0">
                <a:solidFill>
                  <a:srgbClr val="FF0000"/>
                </a:solidFill>
                <a:cs typeface="B Titr" panose="00000700000000000000" pitchFamily="2" charset="-78"/>
              </a:rPr>
              <a:t>طرح </a:t>
            </a:r>
            <a:r>
              <a:rPr lang="ar-SA" sz="6000" b="1" dirty="0">
                <a:solidFill>
                  <a:srgbClr val="FF0000"/>
                </a:solidFill>
                <a:cs typeface="B Titr" panose="00000700000000000000" pitchFamily="2" charset="-78"/>
              </a:rPr>
              <a:t>همیار </a:t>
            </a:r>
            <a:r>
              <a:rPr lang="ar-SA" sz="6000" b="1" dirty="0" smtClean="0">
                <a:solidFill>
                  <a:srgbClr val="FF0000"/>
                </a:solidFill>
                <a:cs typeface="B Titr" panose="00000700000000000000" pitchFamily="2" charset="-78"/>
              </a:rPr>
              <a:t>معلم</a:t>
            </a:r>
            <a:endParaRPr lang="fa-IR" sz="6000" b="1" dirty="0" smtClean="0">
              <a:solidFill>
                <a:srgbClr val="FF0000"/>
              </a:solidFill>
              <a:cs typeface="B Titr" panose="00000700000000000000" pitchFamily="2" charset="-78"/>
            </a:endParaRPr>
          </a:p>
          <a:p>
            <a:pPr algn="r" rtl="1"/>
            <a:endParaRPr lang="fa-IR" sz="5400" b="1" dirty="0" smtClean="0">
              <a:solidFill>
                <a:srgbClr val="002060"/>
              </a:solidFill>
              <a:cs typeface="B Titr" panose="00000700000000000000" pitchFamily="2" charset="-78"/>
            </a:endParaRPr>
          </a:p>
          <a:p>
            <a:pPr algn="r" rtl="1"/>
            <a:r>
              <a:rPr lang="ar-SA" sz="5400" b="1" dirty="0" smtClean="0">
                <a:solidFill>
                  <a:srgbClr val="002060"/>
                </a:solidFill>
                <a:cs typeface="B Titr" panose="00000700000000000000" pitchFamily="2" charset="-78"/>
              </a:rPr>
              <a:t> </a:t>
            </a:r>
            <a:r>
              <a:rPr lang="ar-SA" sz="4800" b="1" dirty="0" smtClean="0">
                <a:solidFill>
                  <a:srgbClr val="002060"/>
                </a:solidFill>
                <a:cs typeface="B Titr" panose="00000700000000000000" pitchFamily="2" charset="-78"/>
              </a:rPr>
              <a:t>(نو </a:t>
            </a:r>
            <a:r>
              <a:rPr lang="ar-SA" sz="4800" b="1" dirty="0">
                <a:solidFill>
                  <a:srgbClr val="002060"/>
                </a:solidFill>
                <a:cs typeface="B Titr" panose="00000700000000000000" pitchFamily="2" charset="-78"/>
              </a:rPr>
              <a:t>آوری در مدیریت زمان </a:t>
            </a:r>
            <a:r>
              <a:rPr lang="ar-SA" sz="4800" b="1" dirty="0" smtClean="0">
                <a:solidFill>
                  <a:srgbClr val="002060"/>
                </a:solidFill>
                <a:cs typeface="B Titr" panose="00000700000000000000" pitchFamily="2" charset="-78"/>
              </a:rPr>
              <a:t>برای کلاس</a:t>
            </a:r>
            <a:r>
              <a:rPr lang="fa-IR" sz="4800" b="1" dirty="0" smtClean="0">
                <a:solidFill>
                  <a:srgbClr val="002060"/>
                </a:solidFill>
                <a:cs typeface="B Titr" panose="00000700000000000000" pitchFamily="2" charset="-78"/>
              </a:rPr>
              <a:t> </a:t>
            </a:r>
            <a:r>
              <a:rPr lang="ar-SA" sz="4800" b="1" dirty="0" smtClean="0">
                <a:solidFill>
                  <a:srgbClr val="002060"/>
                </a:solidFill>
                <a:cs typeface="B Titr" panose="00000700000000000000" pitchFamily="2" charset="-78"/>
              </a:rPr>
              <a:t>درس)</a:t>
            </a:r>
            <a:endParaRPr lang="en-US" sz="1600" dirty="0">
              <a:solidFill>
                <a:srgbClr val="FF0000"/>
              </a:solidFill>
              <a:cs typeface="B Titr" panose="00000700000000000000" pitchFamily="2" charset="-78"/>
            </a:endParaRPr>
          </a:p>
        </p:txBody>
      </p:sp>
    </p:spTree>
    <p:extLst>
      <p:ext uri="{BB962C8B-B14F-4D97-AF65-F5344CB8AC3E}">
        <p14:creationId xmlns:p14="http://schemas.microsoft.com/office/powerpoint/2010/main" val="41301393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1634" y="1479176"/>
            <a:ext cx="10797989" cy="4222375"/>
          </a:xfrm>
          <a:solidFill>
            <a:schemeClr val="bg1"/>
          </a:solidFill>
        </p:spPr>
        <p:txBody>
          <a:bodyPr>
            <a:normAutofit/>
          </a:bodyPr>
          <a:lstStyle/>
          <a:p>
            <a:pPr marL="0" indent="0" algn="ctr" rtl="1">
              <a:buNone/>
            </a:pPr>
            <a:endParaRPr lang="fa-IR" b="1" dirty="0" smtClean="0">
              <a:solidFill>
                <a:srgbClr val="FF0000"/>
              </a:solidFill>
              <a:cs typeface="B Titr" panose="00000700000000000000" pitchFamily="2" charset="-78"/>
            </a:endParaRPr>
          </a:p>
          <a:p>
            <a:pPr algn="ctr" rtl="1"/>
            <a:r>
              <a:rPr lang="fa-IR" sz="4400" b="1" dirty="0" smtClean="0">
                <a:solidFill>
                  <a:srgbClr val="FF0000"/>
                </a:solidFill>
                <a:cs typeface="B Titr" panose="00000700000000000000" pitchFamily="2" charset="-78"/>
              </a:rPr>
              <a:t>فعال نمودن و مسؤلیت پذیری دانش آموزان</a:t>
            </a:r>
          </a:p>
          <a:p>
            <a:pPr algn="r" rtl="1"/>
            <a:endParaRPr lang="fa-IR" sz="5400" b="1" dirty="0" smtClean="0">
              <a:solidFill>
                <a:srgbClr val="002060"/>
              </a:solidFill>
              <a:cs typeface="B Titr" panose="00000700000000000000" pitchFamily="2" charset="-78"/>
            </a:endParaRPr>
          </a:p>
          <a:p>
            <a:pPr algn="ctr" rtl="1"/>
            <a:r>
              <a:rPr lang="ar-SA" sz="5400" b="1" dirty="0" smtClean="0">
                <a:solidFill>
                  <a:srgbClr val="002060"/>
                </a:solidFill>
                <a:cs typeface="B Titr" panose="00000700000000000000" pitchFamily="2" charset="-78"/>
              </a:rPr>
              <a:t> </a:t>
            </a:r>
            <a:r>
              <a:rPr lang="ar-SA" sz="4800" b="1" dirty="0" smtClean="0">
                <a:solidFill>
                  <a:srgbClr val="002060"/>
                </a:solidFill>
                <a:cs typeface="B Titr" panose="00000700000000000000" pitchFamily="2" charset="-78"/>
              </a:rPr>
              <a:t>(</a:t>
            </a:r>
            <a:r>
              <a:rPr lang="fa-IR" sz="4800" b="1" dirty="0" smtClean="0">
                <a:solidFill>
                  <a:srgbClr val="002060"/>
                </a:solidFill>
                <a:cs typeface="B Titr" panose="00000700000000000000" pitchFamily="2" charset="-78"/>
              </a:rPr>
              <a:t>در فرآیند یاددهی – یادگیری </a:t>
            </a:r>
            <a:r>
              <a:rPr lang="ar-SA" sz="4800" b="1" dirty="0" smtClean="0">
                <a:solidFill>
                  <a:srgbClr val="002060"/>
                </a:solidFill>
                <a:cs typeface="B Titr" panose="00000700000000000000" pitchFamily="2" charset="-78"/>
              </a:rPr>
              <a:t>)</a:t>
            </a:r>
            <a:endParaRPr lang="en-US" sz="1600" dirty="0">
              <a:solidFill>
                <a:srgbClr val="FF0000"/>
              </a:solidFill>
              <a:cs typeface="B Titr" panose="00000700000000000000" pitchFamily="2" charset="-78"/>
            </a:endParaRPr>
          </a:p>
        </p:txBody>
      </p:sp>
    </p:spTree>
    <p:extLst>
      <p:ext uri="{BB962C8B-B14F-4D97-AF65-F5344CB8AC3E}">
        <p14:creationId xmlns:p14="http://schemas.microsoft.com/office/powerpoint/2010/main" val="8651295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859" y="1627093"/>
            <a:ext cx="11389658" cy="4593411"/>
          </a:xfrm>
          <a:solidFill>
            <a:schemeClr val="bg1"/>
          </a:solidFill>
          <a:ln>
            <a:solidFill>
              <a:srgbClr val="FF0000"/>
            </a:solidFill>
          </a:ln>
        </p:spPr>
        <p:txBody>
          <a:bodyPr>
            <a:normAutofit/>
          </a:bodyPr>
          <a:lstStyle/>
          <a:p>
            <a:pPr algn="r" rtl="1"/>
            <a:endParaRPr lang="fa-IR" sz="2800" dirty="0" smtClean="0">
              <a:cs typeface="B Titr" panose="00000700000000000000" pitchFamily="2" charset="-78"/>
            </a:endParaRPr>
          </a:p>
          <a:p>
            <a:pPr algn="r" rtl="1"/>
            <a:r>
              <a:rPr lang="fa-IR" sz="2800" dirty="0" smtClean="0">
                <a:cs typeface="B Titr" panose="00000700000000000000" pitchFamily="2" charset="-78"/>
              </a:rPr>
              <a:t>به دانش آموزی همیار گفته می شود که :</a:t>
            </a:r>
          </a:p>
          <a:p>
            <a:pPr algn="r" rtl="1"/>
            <a:endParaRPr lang="fa-IR" sz="1000" dirty="0" smtClean="0">
              <a:cs typeface="B Titr" panose="00000700000000000000" pitchFamily="2" charset="-78"/>
            </a:endParaRPr>
          </a:p>
          <a:p>
            <a:pPr marL="0" indent="0" algn="r" rtl="1">
              <a:buNone/>
            </a:pPr>
            <a:r>
              <a:rPr lang="fa-IR" sz="2800" dirty="0" smtClean="0">
                <a:cs typeface="B Titr" panose="00000700000000000000" pitchFamily="2" charset="-78"/>
              </a:rPr>
              <a:t>از نظر علمی در سطح قابل قبولی باشد و با راهنمایی دبیر، دانش آموزان لازم التوجه کلاس را تحت پوشش قرار داده و با تکرار، تمرین و مشارکت آنان را به سطح قابل قبولی ارتقا دهد.</a:t>
            </a:r>
            <a:endParaRPr lang="en-US" sz="2800" dirty="0">
              <a:cs typeface="B Titr" panose="00000700000000000000" pitchFamily="2" charset="-78"/>
            </a:endParaRPr>
          </a:p>
        </p:txBody>
      </p:sp>
      <p:sp>
        <p:nvSpPr>
          <p:cNvPr id="2" name="Title 1"/>
          <p:cNvSpPr>
            <a:spLocks noGrp="1"/>
          </p:cNvSpPr>
          <p:nvPr>
            <p:ph type="title"/>
          </p:nvPr>
        </p:nvSpPr>
        <p:spPr>
          <a:xfrm>
            <a:off x="2111189" y="201707"/>
            <a:ext cx="8310281" cy="1277470"/>
          </a:xfrm>
          <a:solidFill>
            <a:schemeClr val="bg1"/>
          </a:solidFill>
        </p:spPr>
        <p:txBody>
          <a:bodyPr>
            <a:noAutofit/>
          </a:bodyPr>
          <a:lstStyle/>
          <a:p>
            <a:pPr algn="ctr" rtl="1"/>
            <a:r>
              <a:rPr lang="en-US" sz="2800" dirty="0">
                <a:solidFill>
                  <a:srgbClr val="FF0000"/>
                </a:solidFill>
                <a:cs typeface="B Titr" panose="00000700000000000000" pitchFamily="2" charset="-78"/>
              </a:rPr>
              <a:t/>
            </a:r>
            <a:br>
              <a:rPr lang="en-US" sz="2800" dirty="0">
                <a:solidFill>
                  <a:srgbClr val="FF0000"/>
                </a:solidFill>
                <a:cs typeface="B Titr" panose="00000700000000000000" pitchFamily="2" charset="-78"/>
              </a:rPr>
            </a:br>
            <a:r>
              <a:rPr lang="fa-IR" sz="2800" b="1" dirty="0">
                <a:solidFill>
                  <a:srgbClr val="FF0000"/>
                </a:solidFill>
                <a:cs typeface="B Titr" panose="00000700000000000000" pitchFamily="2" charset="-78"/>
              </a:rPr>
              <a:t>همیار معلم به چه دانش آموزی گفته می </a:t>
            </a:r>
            <a:r>
              <a:rPr lang="fa-IR" sz="2800" b="1" dirty="0" smtClean="0">
                <a:solidFill>
                  <a:srgbClr val="FF0000"/>
                </a:solidFill>
                <a:cs typeface="B Titr" panose="00000700000000000000" pitchFamily="2" charset="-78"/>
              </a:rPr>
              <a:t>شود</a:t>
            </a:r>
            <a:r>
              <a:rPr lang="fa-IR" sz="2800" b="1" dirty="0">
                <a:solidFill>
                  <a:srgbClr val="FF0000"/>
                </a:solidFill>
                <a:cs typeface="B Titr" panose="00000700000000000000" pitchFamily="2" charset="-78"/>
              </a:rPr>
              <a:t>؟</a:t>
            </a:r>
            <a:endParaRPr lang="en-US" sz="2800" dirty="0">
              <a:solidFill>
                <a:srgbClr val="FF0000"/>
              </a:solidFill>
              <a:cs typeface="B Titr" panose="00000700000000000000" pitchFamily="2" charset="-78"/>
            </a:endParaRPr>
          </a:p>
        </p:txBody>
      </p:sp>
    </p:spTree>
    <p:extLst>
      <p:ext uri="{BB962C8B-B14F-4D97-AF65-F5344CB8AC3E}">
        <p14:creationId xmlns:p14="http://schemas.microsoft.com/office/powerpoint/2010/main" val="35365135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972" y="235688"/>
            <a:ext cx="8911687" cy="734043"/>
          </a:xfrm>
        </p:spPr>
        <p:txBody>
          <a:bodyPr>
            <a:noAutofit/>
          </a:bodyPr>
          <a:lstStyle/>
          <a:p>
            <a:pPr algn="ctr" rtl="1"/>
            <a:r>
              <a:rPr lang="fa-IR" b="1" dirty="0" smtClean="0">
                <a:solidFill>
                  <a:srgbClr val="FF0000"/>
                </a:solidFill>
                <a:cs typeface="B Titr" panose="00000700000000000000" pitchFamily="2" charset="-78"/>
              </a:rPr>
              <a:t>    </a:t>
            </a:r>
            <a:r>
              <a:rPr lang="ar-SA" b="1" dirty="0" smtClean="0">
                <a:solidFill>
                  <a:srgbClr val="FF0000"/>
                </a:solidFill>
                <a:cs typeface="B Titr" panose="00000700000000000000" pitchFamily="2" charset="-78"/>
              </a:rPr>
              <a:t>اهداف </a:t>
            </a:r>
            <a:r>
              <a:rPr lang="ar-SA" b="1" dirty="0">
                <a:solidFill>
                  <a:srgbClr val="FF0000"/>
                </a:solidFill>
                <a:cs typeface="B Titr" panose="00000700000000000000" pitchFamily="2" charset="-78"/>
              </a:rPr>
              <a:t>اجرای طرح همیار </a:t>
            </a:r>
            <a:r>
              <a:rPr lang="ar-SA" b="1" dirty="0" smtClean="0">
                <a:solidFill>
                  <a:srgbClr val="FF0000"/>
                </a:solidFill>
                <a:cs typeface="B Titr" panose="00000700000000000000" pitchFamily="2" charset="-78"/>
              </a:rPr>
              <a:t>معلم</a:t>
            </a:r>
            <a:r>
              <a:rPr lang="fa-IR" b="1" dirty="0" smtClean="0">
                <a:solidFill>
                  <a:srgbClr val="FF0000"/>
                </a:solidFill>
                <a:cs typeface="B Titr" panose="00000700000000000000" pitchFamily="2" charset="-78"/>
              </a:rPr>
              <a:t>    </a:t>
            </a: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147918" y="1089212"/>
            <a:ext cx="11739282" cy="5392270"/>
          </a:xfrm>
          <a:solidFill>
            <a:schemeClr val="bg1"/>
          </a:solidFill>
        </p:spPr>
        <p:txBody>
          <a:bodyPr>
            <a:normAutofit lnSpcReduction="10000"/>
          </a:bodyPr>
          <a:lstStyle/>
          <a:p>
            <a:pPr algn="r" rtl="1"/>
            <a:r>
              <a:rPr lang="ar-SA" sz="2400" b="1" dirty="0">
                <a:cs typeface="B Titr" panose="00000700000000000000" pitchFamily="2" charset="-78"/>
              </a:rPr>
              <a:t>الف - بهره گیری ازتوانمندی های علمی دانش آموزان ممتاز هردرس به منظور رفع </a:t>
            </a:r>
            <a:r>
              <a:rPr lang="ar-SA" sz="2400" b="1" dirty="0" smtClean="0">
                <a:cs typeface="B Titr" panose="00000700000000000000" pitchFamily="2" charset="-78"/>
              </a:rPr>
              <a:t>تدریجی</a:t>
            </a:r>
            <a:r>
              <a:rPr lang="en-US" sz="2400" b="1" dirty="0" smtClean="0">
                <a:cs typeface="B Titr" panose="00000700000000000000" pitchFamily="2" charset="-78"/>
              </a:rPr>
              <a:t> </a:t>
            </a:r>
            <a:r>
              <a:rPr lang="ar-SA" sz="2400" b="1" dirty="0" smtClean="0">
                <a:cs typeface="B Titr" panose="00000700000000000000" pitchFamily="2" charset="-78"/>
              </a:rPr>
              <a:t>اشکالات </a:t>
            </a:r>
            <a:r>
              <a:rPr lang="ar-SA" sz="2400" b="1" dirty="0">
                <a:cs typeface="B Titr" panose="00000700000000000000" pitchFamily="2" charset="-78"/>
              </a:rPr>
              <a:t>درسی از سایر دانش آموزان</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ب- نهادینه کردن فعالیتهای گروهی و ارتقاء کیفی تعامل اجتماعی دانش آموزان با یکدیگر</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ج- تقویت اعتماد به نفس دانش آموزان در انجام فعالیت های روزمره وعلمی</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د - جلب مشارکت دانش آموزان ممتاز وساعی در امر تعلیم وتربیت</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ه- افزایش میزان موفقیت تحصیلی دانش آموزان از طریق فعال نمودن آنان </a:t>
            </a:r>
            <a:r>
              <a:rPr lang="ar-SA" sz="2400" b="1" dirty="0" smtClean="0">
                <a:cs typeface="B Titr" panose="00000700000000000000" pitchFamily="2" charset="-78"/>
              </a:rPr>
              <a:t>درفرایند </a:t>
            </a:r>
            <a:r>
              <a:rPr lang="ar-SA" sz="2400" b="1" dirty="0">
                <a:cs typeface="B Titr" panose="00000700000000000000" pitchFamily="2" charset="-78"/>
              </a:rPr>
              <a:t>یاددھی</a:t>
            </a:r>
            <a:r>
              <a:rPr lang="en-US" sz="2400" b="1" dirty="0">
                <a:cs typeface="B Titr" panose="00000700000000000000" pitchFamily="2" charset="-78"/>
              </a:rPr>
              <a:t>-</a:t>
            </a:r>
            <a:r>
              <a:rPr lang="ar-SA" sz="2400" b="1" dirty="0">
                <a:cs typeface="B Titr" panose="00000700000000000000" pitchFamily="2" charset="-78"/>
              </a:rPr>
              <a:t>یادگیری</a:t>
            </a:r>
            <a:r>
              <a:rPr lang="en-US" sz="2400" b="1" dirty="0" smtClean="0">
                <a:cs typeface="B Titr" panose="00000700000000000000" pitchFamily="2" charset="-78"/>
              </a:rPr>
              <a:t>.</a:t>
            </a:r>
            <a:endParaRPr lang="fa-IR" sz="2400" b="1"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b="1" dirty="0">
                <a:cs typeface="B Titr" panose="00000700000000000000" pitchFamily="2" charset="-78"/>
              </a:rPr>
              <a:t>ز - افزایش میزان مسئولیت پذیری دانش آموزان در انجام امور محوله</a:t>
            </a:r>
            <a:r>
              <a:rPr lang="en-US" sz="2400" b="1" dirty="0">
                <a:cs typeface="B Titr" panose="00000700000000000000" pitchFamily="2" charset="-78"/>
              </a:rPr>
              <a:t>.</a:t>
            </a:r>
            <a:endParaRPr lang="en-US" sz="2400" dirty="0">
              <a:cs typeface="B Titr" panose="00000700000000000000" pitchFamily="2" charset="-78"/>
            </a:endParaRPr>
          </a:p>
          <a:p>
            <a:pPr algn="r"/>
            <a:endParaRPr lang="en-US" sz="2400" dirty="0">
              <a:cs typeface="B Titr" panose="00000700000000000000" pitchFamily="2" charset="-78"/>
            </a:endParaRPr>
          </a:p>
        </p:txBody>
      </p:sp>
    </p:spTree>
    <p:extLst>
      <p:ext uri="{BB962C8B-B14F-4D97-AF65-F5344CB8AC3E}">
        <p14:creationId xmlns:p14="http://schemas.microsoft.com/office/powerpoint/2010/main" val="25318382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1452282"/>
            <a:ext cx="11618259" cy="5123329"/>
          </a:xfrm>
          <a:solidFill>
            <a:schemeClr val="bg1"/>
          </a:solidFill>
        </p:spPr>
        <p:txBody>
          <a:bodyPr>
            <a:noAutofit/>
          </a:bodyPr>
          <a:lstStyle/>
          <a:p>
            <a:pPr algn="justLow" rtl="1"/>
            <a:r>
              <a:rPr lang="fa-IR" sz="2000" b="1" dirty="0">
                <a:cs typeface="B Titr" panose="00000700000000000000" pitchFamily="2" charset="-78"/>
              </a:rPr>
              <a:t>1.امکان ابراز وجود به دانش آموز می دهد</a:t>
            </a:r>
            <a:r>
              <a:rPr lang="en-US" sz="2000" b="1" dirty="0" smtClean="0">
                <a:cs typeface="B Titr" panose="00000700000000000000" pitchFamily="2" charset="-78"/>
              </a:rPr>
              <a:t>.</a:t>
            </a:r>
            <a:endParaRPr lang="fa-IR" sz="2000" b="1" dirty="0" smtClean="0">
              <a:cs typeface="B Titr" panose="00000700000000000000" pitchFamily="2" charset="-78"/>
            </a:endParaRPr>
          </a:p>
          <a:p>
            <a:pPr algn="justLow" rtl="1"/>
            <a:endParaRPr lang="en-US" sz="2000" dirty="0">
              <a:cs typeface="B Titr" panose="00000700000000000000" pitchFamily="2" charset="-78"/>
            </a:endParaRPr>
          </a:p>
          <a:p>
            <a:pPr algn="justLow" rtl="1"/>
            <a:r>
              <a:rPr lang="ar-SA" sz="2000" b="1" dirty="0">
                <a:cs typeface="B Titr" panose="00000700000000000000" pitchFamily="2" charset="-78"/>
              </a:rPr>
              <a:t>2.</a:t>
            </a:r>
            <a:r>
              <a:rPr lang="en-US" sz="2000" b="1" dirty="0">
                <a:cs typeface="B Titr" panose="00000700000000000000" pitchFamily="2" charset="-78"/>
              </a:rPr>
              <a:t> </a:t>
            </a:r>
            <a:r>
              <a:rPr lang="fa-IR" sz="2000" b="1" dirty="0">
                <a:cs typeface="B Titr" panose="00000700000000000000" pitchFamily="2" charset="-78"/>
              </a:rPr>
              <a:t>دانش آموز احساس مسئولیت می کند، و در انجام این امرخود را در می یابد و تلاش می کند تا در مسیر درست گام</a:t>
            </a:r>
            <a:r>
              <a:rPr lang="ar-SA" sz="2000" b="1" dirty="0">
                <a:cs typeface="B Titr" panose="00000700000000000000" pitchFamily="2" charset="-78"/>
              </a:rPr>
              <a:t> بردارد</a:t>
            </a:r>
            <a:r>
              <a:rPr lang="fa-IR" sz="2000" b="1" dirty="0" smtClean="0">
                <a:cs typeface="B Titr" panose="00000700000000000000" pitchFamily="2" charset="-78"/>
              </a:rPr>
              <a:t>.</a:t>
            </a:r>
          </a:p>
          <a:p>
            <a:pPr algn="justLow" rtl="1"/>
            <a:endParaRPr lang="en-US" sz="2000" dirty="0">
              <a:cs typeface="B Titr" panose="00000700000000000000" pitchFamily="2" charset="-78"/>
            </a:endParaRPr>
          </a:p>
          <a:p>
            <a:pPr algn="justLow" rtl="1"/>
            <a:r>
              <a:rPr lang="ar-SA" sz="2000" b="1" dirty="0">
                <a:cs typeface="B Titr" panose="00000700000000000000" pitchFamily="2" charset="-78"/>
              </a:rPr>
              <a:t>3.</a:t>
            </a:r>
            <a:r>
              <a:rPr lang="fa-IR" sz="2000" b="1" dirty="0">
                <a:cs typeface="B Titr" panose="00000700000000000000" pitchFamily="2" charset="-78"/>
              </a:rPr>
              <a:t>دانش آموز هر ساعت و هر لحظه مورد ارزیابی قرارمی گیرد و همین روند اصلاحیِ پیوسته دانش آموز را با مسئولیت آشنا </a:t>
            </a:r>
            <a:r>
              <a:rPr lang="fa-IR" sz="2000" b="1" dirty="0" smtClean="0">
                <a:cs typeface="B Titr" panose="00000700000000000000" pitchFamily="2" charset="-78"/>
              </a:rPr>
              <a:t>می </a:t>
            </a:r>
            <a:r>
              <a:rPr lang="fa-IR" sz="2000" b="1" dirty="0">
                <a:cs typeface="B Titr" panose="00000700000000000000" pitchFamily="2" charset="-78"/>
              </a:rPr>
              <a:t>سازد</a:t>
            </a:r>
            <a:r>
              <a:rPr lang="fa-IR" sz="2000" b="1" dirty="0" smtClean="0">
                <a:cs typeface="B Titr" panose="00000700000000000000" pitchFamily="2" charset="-78"/>
              </a:rPr>
              <a:t>.</a:t>
            </a:r>
          </a:p>
          <a:p>
            <a:pPr algn="justLow" rtl="1"/>
            <a:endParaRPr lang="en-US" sz="2000" dirty="0">
              <a:cs typeface="B Titr" panose="00000700000000000000" pitchFamily="2" charset="-78"/>
            </a:endParaRPr>
          </a:p>
          <a:p>
            <a:pPr algn="justLow" rtl="1"/>
            <a:r>
              <a:rPr lang="ar-SA" sz="2000" b="1" dirty="0">
                <a:cs typeface="B Titr" panose="00000700000000000000" pitchFamily="2" charset="-78"/>
              </a:rPr>
              <a:t>4.</a:t>
            </a:r>
            <a:r>
              <a:rPr lang="fa-IR" sz="2000" b="1" dirty="0">
                <a:cs typeface="B Titr" panose="00000700000000000000" pitchFamily="2" charset="-78"/>
              </a:rPr>
              <a:t>در گذشته، دانش آموز، زمانی متوجه ضعف خود می شد که در پایان ترم، قرار داشت و زمان برای جبران کمبودها دیربود</a:t>
            </a:r>
            <a:r>
              <a:rPr lang="en-US" sz="2000" b="1" dirty="0" smtClean="0">
                <a:cs typeface="B Titr" panose="00000700000000000000" pitchFamily="2" charset="-78"/>
              </a:rPr>
              <a:t>.</a:t>
            </a:r>
            <a:endParaRPr lang="fa-IR" sz="2000" b="1" dirty="0" smtClean="0">
              <a:cs typeface="B Titr" panose="00000700000000000000" pitchFamily="2" charset="-78"/>
            </a:endParaRPr>
          </a:p>
          <a:p>
            <a:pPr marL="0" indent="0" algn="justLow" rtl="1">
              <a:buNone/>
            </a:pPr>
            <a:r>
              <a:rPr lang="en-US" sz="2000" b="1" dirty="0">
                <a:cs typeface="B Titr" panose="00000700000000000000" pitchFamily="2" charset="-78"/>
              </a:rPr>
              <a:t/>
            </a:r>
            <a:br>
              <a:rPr lang="en-US" sz="2000" b="1" dirty="0">
                <a:cs typeface="B Titr" panose="00000700000000000000" pitchFamily="2" charset="-78"/>
              </a:rPr>
            </a:br>
            <a:r>
              <a:rPr lang="ar-SA" sz="2000" b="1" dirty="0">
                <a:cs typeface="B Titr" panose="00000700000000000000" pitchFamily="2" charset="-78"/>
              </a:rPr>
              <a:t>5.</a:t>
            </a:r>
            <a:r>
              <a:rPr lang="en-US" sz="2000" b="1" dirty="0">
                <a:cs typeface="B Titr" panose="00000700000000000000" pitchFamily="2" charset="-78"/>
              </a:rPr>
              <a:t> </a:t>
            </a:r>
            <a:r>
              <a:rPr lang="fa-IR" sz="2000" b="1" dirty="0">
                <a:cs typeface="B Titr" panose="00000700000000000000" pitchFamily="2" charset="-78"/>
              </a:rPr>
              <a:t>اجرای این طرح یکی از را ههای کاهش افت تحصیلی است</a:t>
            </a:r>
            <a:r>
              <a:rPr lang="en-US" sz="2000" b="1" dirty="0">
                <a:cs typeface="B Titr" panose="00000700000000000000" pitchFamily="2" charset="-78"/>
              </a:rPr>
              <a:t>.</a:t>
            </a:r>
            <a:endParaRPr lang="en-US" sz="2000" dirty="0">
              <a:cs typeface="B Titr" panose="00000700000000000000" pitchFamily="2" charset="-78"/>
            </a:endParaRPr>
          </a:p>
          <a:p>
            <a:pPr algn="justLow"/>
            <a:endParaRPr lang="en-US" sz="2000" dirty="0">
              <a:cs typeface="B Titr" panose="00000700000000000000" pitchFamily="2" charset="-78"/>
            </a:endParaRPr>
          </a:p>
        </p:txBody>
      </p:sp>
      <p:sp>
        <p:nvSpPr>
          <p:cNvPr id="2" name="Title 1"/>
          <p:cNvSpPr>
            <a:spLocks noGrp="1"/>
          </p:cNvSpPr>
          <p:nvPr>
            <p:ph type="title"/>
          </p:nvPr>
        </p:nvSpPr>
        <p:spPr>
          <a:xfrm>
            <a:off x="2135725" y="395509"/>
            <a:ext cx="8911687" cy="1056773"/>
          </a:xfrm>
        </p:spPr>
        <p:txBody>
          <a:bodyPr>
            <a:normAutofit/>
          </a:bodyPr>
          <a:lstStyle/>
          <a:p>
            <a:pPr algn="ctr"/>
            <a:r>
              <a:rPr lang="fa-IR" b="1" dirty="0" smtClean="0">
                <a:solidFill>
                  <a:srgbClr val="FF0000"/>
                </a:solidFill>
                <a:cs typeface="B Titr" panose="00000700000000000000" pitchFamily="2" charset="-78"/>
              </a:rPr>
              <a:t>نتایجی </a:t>
            </a:r>
            <a:r>
              <a:rPr lang="fa-IR" b="1" dirty="0">
                <a:solidFill>
                  <a:srgbClr val="FF0000"/>
                </a:solidFill>
                <a:cs typeface="B Titr" panose="00000700000000000000" pitchFamily="2" charset="-78"/>
              </a:rPr>
              <a:t>که اجرای این طرح به دنبال </a:t>
            </a:r>
            <a:r>
              <a:rPr lang="fa-IR" b="1" dirty="0" smtClean="0">
                <a:solidFill>
                  <a:srgbClr val="FF0000"/>
                </a:solidFill>
                <a:cs typeface="B Titr" panose="00000700000000000000" pitchFamily="2" charset="-78"/>
              </a:rPr>
              <a:t>دارد</a:t>
            </a:r>
            <a:endParaRPr lang="en-US" dirty="0">
              <a:solidFill>
                <a:srgbClr val="FF0000"/>
              </a:solidFill>
              <a:cs typeface="B Titr" panose="00000700000000000000" pitchFamily="2" charset="-78"/>
            </a:endParaRPr>
          </a:p>
        </p:txBody>
      </p:sp>
    </p:spTree>
    <p:extLst>
      <p:ext uri="{BB962C8B-B14F-4D97-AF65-F5344CB8AC3E}">
        <p14:creationId xmlns:p14="http://schemas.microsoft.com/office/powerpoint/2010/main" val="26989533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519" y="624110"/>
            <a:ext cx="9985094" cy="1280890"/>
          </a:xfrm>
        </p:spPr>
        <p:txBody>
          <a:bodyPr>
            <a:normAutofit/>
          </a:bodyPr>
          <a:lstStyle/>
          <a:p>
            <a:pPr algn="ctr" rtl="1"/>
            <a:r>
              <a:rPr lang="ar-SA" sz="2800" b="1" dirty="0">
                <a:solidFill>
                  <a:srgbClr val="FF0000"/>
                </a:solidFill>
                <a:cs typeface="B Titr" panose="00000700000000000000" pitchFamily="2" charset="-78"/>
              </a:rPr>
              <a:t>ازجمله وظایف کمکی که دانش آموزان منتخب یا سرگروه(همیارمعلم) زیرنظرمعلم به آن می پردازند برخی از موارد ذیل می باشد</a:t>
            </a:r>
            <a:r>
              <a:rPr lang="en-US" sz="2800" b="1" dirty="0">
                <a:solidFill>
                  <a:srgbClr val="FF0000"/>
                </a:solidFill>
                <a:cs typeface="B Titr" panose="00000700000000000000" pitchFamily="2" charset="-78"/>
              </a:rPr>
              <a:t>:</a:t>
            </a:r>
            <a:endParaRPr lang="en-US" sz="2800" dirty="0">
              <a:solidFill>
                <a:srgbClr val="FF0000"/>
              </a:solidFill>
              <a:cs typeface="B Titr" panose="00000700000000000000" pitchFamily="2" charset="-78"/>
            </a:endParaRPr>
          </a:p>
        </p:txBody>
      </p:sp>
      <p:sp>
        <p:nvSpPr>
          <p:cNvPr id="3" name="Content Placeholder 2"/>
          <p:cNvSpPr>
            <a:spLocks noGrp="1"/>
          </p:cNvSpPr>
          <p:nvPr>
            <p:ph idx="1"/>
          </p:nvPr>
        </p:nvSpPr>
        <p:spPr>
          <a:xfrm>
            <a:off x="1048871" y="1905000"/>
            <a:ext cx="10455741" cy="4146176"/>
          </a:xfrm>
          <a:solidFill>
            <a:schemeClr val="bg1"/>
          </a:solidFill>
        </p:spPr>
        <p:txBody>
          <a:bodyPr>
            <a:normAutofit/>
          </a:bodyPr>
          <a:lstStyle/>
          <a:p>
            <a:pPr algn="r" rtl="1"/>
            <a:r>
              <a:rPr lang="ar-SA" b="1" dirty="0">
                <a:cs typeface="B Titr" panose="00000700000000000000" pitchFamily="2" charset="-78"/>
              </a:rPr>
              <a:t>1. تقویت بنیه علمی دانش آموزان ضعیف</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2. بازدید تکالیف درسی</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3.پرسش کلاسی</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4. کمک در انجام فعالیت های درسی</a:t>
            </a:r>
            <a:endParaRPr lang="en-US" dirty="0">
              <a:cs typeface="B Titr" panose="00000700000000000000" pitchFamily="2" charset="-78"/>
            </a:endParaRPr>
          </a:p>
          <a:p>
            <a:pPr algn="r" rtl="1"/>
            <a:r>
              <a:rPr lang="ar-SA" b="1" dirty="0">
                <a:cs typeface="B Titr" panose="00000700000000000000" pitchFamily="2" charset="-78"/>
              </a:rPr>
              <a:t>5. در صورت عدم حضور معلم، کار پرسش و در صورت توانایی ،کارکمک تدریس را برای دانش آموزان ضعیف انجام دهد</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6 .این شخص فعالیت های دانش آموزان ضعیف و تکالیف را به آنها یاد آوری می کند</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7. در صورت غیبت دانش آموزان مطالب درسی را برای آنان توضیح داده یا وضعیت درس را به آنها اطلاع می دهد</a:t>
            </a:r>
            <a:r>
              <a:rPr lang="en-US" b="1" dirty="0">
                <a:cs typeface="B Titr" panose="00000700000000000000" pitchFamily="2" charset="-78"/>
              </a:rPr>
              <a:t>.</a:t>
            </a:r>
            <a:endParaRPr lang="en-US" dirty="0">
              <a:cs typeface="B Titr" panose="00000700000000000000" pitchFamily="2" charset="-78"/>
            </a:endParaRPr>
          </a:p>
          <a:p>
            <a:pPr algn="r" rtl="1"/>
            <a:r>
              <a:rPr lang="ar-SA" b="1" dirty="0">
                <a:cs typeface="B Titr" panose="00000700000000000000" pitchFamily="2" charset="-78"/>
              </a:rPr>
              <a:t>8 .همیار معلم می تواند برای دانش آموزانی که در درس پیشرفت نموده و تلاش قابل ملاحظه ای داشته اند در خواست تشویق و جایزه نماید</a:t>
            </a:r>
            <a:r>
              <a:rPr lang="en-US" b="1" dirty="0" smtClean="0">
                <a:cs typeface="B Titr" panose="00000700000000000000" pitchFamily="2" charset="-78"/>
              </a:rPr>
              <a:t>.</a:t>
            </a:r>
            <a:endParaRPr lang="fa-IR" b="1" dirty="0" smtClean="0">
              <a:cs typeface="B Titr" panose="00000700000000000000" pitchFamily="2" charset="-78"/>
            </a:endParaRPr>
          </a:p>
          <a:p>
            <a:pPr algn="r" rtl="1"/>
            <a:r>
              <a:rPr lang="fa-IR" b="1" dirty="0" smtClean="0">
                <a:cs typeface="B Titr" panose="00000700000000000000" pitchFamily="2" charset="-78"/>
              </a:rPr>
              <a:t>9.ساختن پوسترهای علمی،ساختن کلاس به شکل موضوعی، راه اندازی انجمن های علمی و درسی ،‌ نوشتن مقاله  به صورت گروهی  از مطالب درسی با مشارکت اعضای گروه  </a:t>
            </a:r>
            <a:endParaRPr lang="en-US" dirty="0">
              <a:cs typeface="B Titr" panose="00000700000000000000" pitchFamily="2" charset="-78"/>
            </a:endParaRPr>
          </a:p>
          <a:p>
            <a:pPr algn="r"/>
            <a:endParaRPr lang="en-US" dirty="0">
              <a:cs typeface="B Titr" panose="00000700000000000000" pitchFamily="2" charset="-78"/>
            </a:endParaRPr>
          </a:p>
        </p:txBody>
      </p:sp>
    </p:spTree>
    <p:extLst>
      <p:ext uri="{BB962C8B-B14F-4D97-AF65-F5344CB8AC3E}">
        <p14:creationId xmlns:p14="http://schemas.microsoft.com/office/powerpoint/2010/main" val="20092055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417" y="314827"/>
            <a:ext cx="10095537" cy="635064"/>
          </a:xfrm>
        </p:spPr>
        <p:txBody>
          <a:bodyPr>
            <a:normAutofit fontScale="90000"/>
          </a:bodyPr>
          <a:lstStyle/>
          <a:p>
            <a:pPr algn="ctr"/>
            <a:r>
              <a:rPr lang="en-US" dirty="0">
                <a:solidFill>
                  <a:srgbClr val="FF0000"/>
                </a:solidFill>
                <a:cs typeface="B Titr" panose="00000700000000000000" pitchFamily="2" charset="-78"/>
              </a:rPr>
              <a:t>	</a:t>
            </a:r>
            <a:r>
              <a:rPr lang="ar-SA" b="1" dirty="0">
                <a:solidFill>
                  <a:srgbClr val="FF0000"/>
                </a:solidFill>
                <a:cs typeface="B Titr" panose="00000700000000000000" pitchFamily="2" charset="-78"/>
              </a:rPr>
              <a:t>ا</a:t>
            </a:r>
            <a:r>
              <a:rPr lang="ar-SA" dirty="0">
                <a:solidFill>
                  <a:srgbClr val="FF0000"/>
                </a:solidFill>
                <a:cs typeface="B Titr" panose="00000700000000000000" pitchFamily="2" charset="-78"/>
              </a:rPr>
              <a:t>قدامات انجام شده توسط دبیر </a:t>
            </a:r>
            <a:r>
              <a:rPr lang="ar-SA" dirty="0" smtClean="0">
                <a:solidFill>
                  <a:srgbClr val="FF0000"/>
                </a:solidFill>
                <a:cs typeface="B Titr" panose="00000700000000000000" pitchFamily="2" charset="-78"/>
              </a:rPr>
              <a:t>در طرح </a:t>
            </a:r>
            <a:r>
              <a:rPr lang="ar-SA" dirty="0">
                <a:solidFill>
                  <a:srgbClr val="FF0000"/>
                </a:solidFill>
                <a:cs typeface="B Titr" panose="00000700000000000000" pitchFamily="2" charset="-78"/>
              </a:rPr>
              <a:t>همیار </a:t>
            </a:r>
            <a:r>
              <a:rPr lang="ar-SA" dirty="0" smtClean="0">
                <a:solidFill>
                  <a:srgbClr val="FF0000"/>
                </a:solidFill>
                <a:cs typeface="B Titr" panose="00000700000000000000" pitchFamily="2" charset="-78"/>
              </a:rPr>
              <a:t>معلم</a:t>
            </a: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374754" y="1048870"/>
            <a:ext cx="11557416" cy="5472953"/>
          </a:xfrm>
          <a:solidFill>
            <a:schemeClr val="bg1"/>
          </a:solidFill>
        </p:spPr>
        <p:txBody>
          <a:bodyPr>
            <a:noAutofit/>
          </a:bodyPr>
          <a:lstStyle/>
          <a:p>
            <a:pPr algn="r" rtl="1"/>
            <a:r>
              <a:rPr lang="ar-SA" sz="2400" dirty="0">
                <a:cs typeface="B Titr" panose="00000700000000000000" pitchFamily="2" charset="-78"/>
              </a:rPr>
              <a:t>1-   به منظور </a:t>
            </a:r>
            <a:r>
              <a:rPr lang="ar-SA" sz="2400" dirty="0" smtClean="0">
                <a:cs typeface="B Titr" panose="00000700000000000000" pitchFamily="2" charset="-78"/>
              </a:rPr>
              <a:t>ارتقا</a:t>
            </a:r>
            <a:r>
              <a:rPr lang="fa-IR" sz="2400" dirty="0" smtClean="0">
                <a:cs typeface="B Titr" panose="00000700000000000000" pitchFamily="2" charset="-78"/>
              </a:rPr>
              <a:t>ء</a:t>
            </a:r>
            <a:r>
              <a:rPr lang="ar-SA" sz="2400" dirty="0" smtClean="0">
                <a:cs typeface="B Titr" panose="00000700000000000000" pitchFamily="2" charset="-78"/>
              </a:rPr>
              <a:t> </a:t>
            </a:r>
            <a:r>
              <a:rPr lang="ar-SA" sz="2400" dirty="0">
                <a:cs typeface="B Titr" panose="00000700000000000000" pitchFamily="2" charset="-78"/>
              </a:rPr>
              <a:t>یادگیری دانش آموزان ضعیف و افزایش بهره وری در کلاس </a:t>
            </a:r>
            <a:r>
              <a:rPr lang="fa-IR" sz="2400" dirty="0" smtClean="0">
                <a:cs typeface="B Titr" panose="00000700000000000000" pitchFamily="2" charset="-78"/>
              </a:rPr>
              <a:t>، </a:t>
            </a:r>
            <a:r>
              <a:rPr lang="ar-SA" sz="2400" dirty="0" smtClean="0">
                <a:cs typeface="B Titr" panose="00000700000000000000" pitchFamily="2" charset="-78"/>
              </a:rPr>
              <a:t>از </a:t>
            </a:r>
            <a:r>
              <a:rPr lang="ar-SA" sz="2400" dirty="0">
                <a:cs typeface="B Titr" panose="00000700000000000000" pitchFamily="2" charset="-78"/>
              </a:rPr>
              <a:t>دانش </a:t>
            </a:r>
            <a:r>
              <a:rPr lang="fa-IR" sz="2400" dirty="0" smtClean="0">
                <a:cs typeface="B Titr" panose="00000700000000000000" pitchFamily="2" charset="-78"/>
              </a:rPr>
              <a:t>آ</a:t>
            </a:r>
            <a:r>
              <a:rPr lang="ar-SA" sz="2400" dirty="0" smtClean="0">
                <a:cs typeface="B Titr" panose="00000700000000000000" pitchFamily="2" charset="-78"/>
              </a:rPr>
              <a:t>موزان </a:t>
            </a:r>
            <a:r>
              <a:rPr lang="ar-SA" sz="2400" dirty="0">
                <a:cs typeface="B Titr" panose="00000700000000000000" pitchFamily="2" charset="-78"/>
              </a:rPr>
              <a:t>برتر در کلاس </a:t>
            </a:r>
            <a:r>
              <a:rPr lang="ar-SA" sz="2400" dirty="0" smtClean="0">
                <a:cs typeface="B Titr" panose="00000700000000000000" pitchFamily="2" charset="-78"/>
              </a:rPr>
              <a:t>ب</a:t>
            </a:r>
            <a:r>
              <a:rPr lang="fa-IR" sz="2400" dirty="0" smtClean="0">
                <a:cs typeface="B Titr" panose="00000700000000000000" pitchFamily="2" charset="-78"/>
              </a:rPr>
              <a:t>ه </a:t>
            </a:r>
            <a:r>
              <a:rPr lang="ar-SA" sz="2400" dirty="0" smtClean="0">
                <a:cs typeface="B Titr" panose="00000700000000000000" pitchFamily="2" charset="-78"/>
              </a:rPr>
              <a:t>عنوان </a:t>
            </a:r>
            <a:r>
              <a:rPr lang="ar-SA" sz="2400" dirty="0">
                <a:cs typeface="B Titr" panose="00000700000000000000" pitchFamily="2" charset="-78"/>
              </a:rPr>
              <a:t>سرگروه "همیار معلم " انتخاب </a:t>
            </a:r>
            <a:r>
              <a:rPr lang="fa-IR" sz="2400" dirty="0" smtClean="0">
                <a:cs typeface="B Titr" panose="00000700000000000000" pitchFamily="2" charset="-78"/>
              </a:rPr>
              <a:t>شوند و </a:t>
            </a:r>
            <a:r>
              <a:rPr lang="ar-SA" sz="2400" dirty="0" smtClean="0">
                <a:cs typeface="B Titr" panose="00000700000000000000" pitchFamily="2" charset="-78"/>
              </a:rPr>
              <a:t>هر </a:t>
            </a:r>
            <a:r>
              <a:rPr lang="ar-SA" sz="2400" dirty="0">
                <a:cs typeface="B Titr" panose="00000700000000000000" pitchFamily="2" charset="-78"/>
              </a:rPr>
              <a:t>سر گروه در وقت های خارج از کلاس و همچنین در خود کلاس </a:t>
            </a:r>
            <a:r>
              <a:rPr lang="ar-SA" sz="2400" dirty="0" smtClean="0">
                <a:cs typeface="B Titr" panose="00000700000000000000" pitchFamily="2" charset="-78"/>
              </a:rPr>
              <a:t>درس</a:t>
            </a:r>
            <a:r>
              <a:rPr lang="fa-IR" sz="2400" dirty="0" smtClean="0">
                <a:cs typeface="B Titr" panose="00000700000000000000" pitchFamily="2" charset="-78"/>
              </a:rPr>
              <a:t>،</a:t>
            </a:r>
            <a:r>
              <a:rPr lang="ar-SA" sz="2400" dirty="0" smtClean="0">
                <a:cs typeface="B Titr" panose="00000700000000000000" pitchFamily="2" charset="-78"/>
              </a:rPr>
              <a:t> </a:t>
            </a:r>
            <a:r>
              <a:rPr lang="ar-SA" sz="2400" dirty="0">
                <a:cs typeface="B Titr" panose="00000700000000000000" pitchFamily="2" charset="-78"/>
              </a:rPr>
              <a:t>مسئولیت آموزش سایر هم گروهی های خود را بر عهده بگیرد</a:t>
            </a:r>
            <a:r>
              <a:rPr lang="ar-SA" sz="2400" dirty="0" smtClean="0">
                <a:cs typeface="B Titr" panose="00000700000000000000" pitchFamily="2" charset="-78"/>
              </a:rPr>
              <a:t>.</a:t>
            </a:r>
            <a:endParaRPr lang="fa-IR" sz="2400"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dirty="0">
                <a:cs typeface="B Titr" panose="00000700000000000000" pitchFamily="2" charset="-78"/>
              </a:rPr>
              <a:t>2- </a:t>
            </a:r>
            <a:r>
              <a:rPr lang="ar-SA" sz="2400" dirty="0" smtClean="0">
                <a:cs typeface="B Titr" panose="00000700000000000000" pitchFamily="2" charset="-78"/>
              </a:rPr>
              <a:t>انتخاب </a:t>
            </a:r>
            <a:r>
              <a:rPr lang="ar-SA" sz="2400" dirty="0">
                <a:cs typeface="B Titr" panose="00000700000000000000" pitchFamily="2" charset="-78"/>
              </a:rPr>
              <a:t>دانش آموزان محبوب و درس خوان و فعال و مسلط به تدریس و مصمم </a:t>
            </a:r>
            <a:r>
              <a:rPr lang="ar-SA" sz="2400" dirty="0" smtClean="0">
                <a:cs typeface="B Titr" panose="00000700000000000000" pitchFamily="2" charset="-78"/>
              </a:rPr>
              <a:t>ب</a:t>
            </a:r>
            <a:r>
              <a:rPr lang="fa-IR" sz="2400" dirty="0" smtClean="0">
                <a:cs typeface="B Titr" panose="00000700000000000000" pitchFamily="2" charset="-78"/>
              </a:rPr>
              <a:t>ه </a:t>
            </a:r>
            <a:r>
              <a:rPr lang="ar-SA" sz="2400" dirty="0" smtClean="0">
                <a:cs typeface="B Titr" panose="00000700000000000000" pitchFamily="2" charset="-78"/>
              </a:rPr>
              <a:t>عنوان</a:t>
            </a:r>
            <a:r>
              <a:rPr lang="ar-SA" sz="2400" dirty="0">
                <a:cs typeface="B Titr" panose="00000700000000000000" pitchFamily="2" charset="-78"/>
              </a:rPr>
              <a:t>  همیار معلم </a:t>
            </a:r>
            <a:r>
              <a:rPr lang="ar-SA" sz="2400" dirty="0" smtClean="0">
                <a:cs typeface="B Titr" panose="00000700000000000000" pitchFamily="2" charset="-78"/>
              </a:rPr>
              <a:t>.</a:t>
            </a:r>
            <a:endParaRPr lang="fa-IR" sz="2400"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dirty="0">
                <a:cs typeface="B Titr" panose="00000700000000000000" pitchFamily="2" charset="-78"/>
              </a:rPr>
              <a:t>3- استفاده از روشهای تشویقی برای همیاران </a:t>
            </a:r>
            <a:r>
              <a:rPr lang="ar-SA" sz="2400" dirty="0" smtClean="0">
                <a:cs typeface="B Titr" panose="00000700000000000000" pitchFamily="2" charset="-78"/>
              </a:rPr>
              <a:t>معلم</a:t>
            </a:r>
            <a:r>
              <a:rPr lang="fa-IR" sz="2400" dirty="0" smtClean="0">
                <a:cs typeface="B Titr" panose="00000700000000000000" pitchFamily="2" charset="-78"/>
              </a:rPr>
              <a:t> برای </a:t>
            </a:r>
            <a:r>
              <a:rPr lang="ar-SA" sz="2400" dirty="0" smtClean="0">
                <a:cs typeface="B Titr" panose="00000700000000000000" pitchFamily="2" charset="-78"/>
              </a:rPr>
              <a:t> </a:t>
            </a:r>
            <a:r>
              <a:rPr lang="ar-SA" sz="2400" dirty="0">
                <a:cs typeface="B Titr" panose="00000700000000000000" pitchFamily="2" charset="-78"/>
              </a:rPr>
              <a:t>ایجاد انگیزه </a:t>
            </a:r>
            <a:r>
              <a:rPr lang="fa-IR" sz="2400" dirty="0" smtClean="0">
                <a:cs typeface="B Titr" panose="00000700000000000000" pitchFamily="2" charset="-78"/>
              </a:rPr>
              <a:t>در ایشان</a:t>
            </a:r>
            <a:endParaRPr lang="fa-IR" sz="2400" dirty="0">
              <a:cs typeface="B Titr" panose="00000700000000000000" pitchFamily="2" charset="-78"/>
            </a:endParaRPr>
          </a:p>
          <a:p>
            <a:pPr algn="r" rtl="1"/>
            <a:endParaRPr lang="en-US" sz="2400" dirty="0">
              <a:cs typeface="B Titr" panose="00000700000000000000" pitchFamily="2" charset="-78"/>
            </a:endParaRPr>
          </a:p>
          <a:p>
            <a:pPr algn="r" rtl="1"/>
            <a:r>
              <a:rPr lang="ar-SA" sz="2400" dirty="0">
                <a:cs typeface="B Titr" panose="00000700000000000000" pitchFamily="2" charset="-78"/>
              </a:rPr>
              <a:t>4- توجیه و آموزش دانش آموزان نقش آفرین </a:t>
            </a:r>
            <a:r>
              <a:rPr lang="fa-IR" sz="2400" dirty="0" smtClean="0">
                <a:cs typeface="B Titr" panose="00000700000000000000" pitchFamily="2" charset="-78"/>
              </a:rPr>
              <a:t>( همیار معلم ) </a:t>
            </a:r>
            <a:r>
              <a:rPr lang="ar-SA" sz="2400" dirty="0" smtClean="0">
                <a:cs typeface="B Titr" panose="00000700000000000000" pitchFamily="2" charset="-78"/>
              </a:rPr>
              <a:t>توسط دبیر</a:t>
            </a:r>
            <a:endParaRPr lang="fa-IR" sz="2400" dirty="0" smtClean="0">
              <a:cs typeface="B Titr" panose="00000700000000000000" pitchFamily="2" charset="-78"/>
            </a:endParaRPr>
          </a:p>
          <a:p>
            <a:pPr algn="r" rtl="1"/>
            <a:endParaRPr lang="en-US" sz="2400" dirty="0">
              <a:cs typeface="B Titr" panose="00000700000000000000" pitchFamily="2" charset="-78"/>
            </a:endParaRPr>
          </a:p>
          <a:p>
            <a:pPr algn="r" rtl="1"/>
            <a:r>
              <a:rPr lang="ar-SA" sz="2400" dirty="0">
                <a:cs typeface="B Titr" panose="00000700000000000000" pitchFamily="2" charset="-78"/>
              </a:rPr>
              <a:t>5- نظارت مستمر بر کار همیاران معلم و راهنمایی و کمک به </a:t>
            </a:r>
            <a:r>
              <a:rPr lang="ar-SA" sz="2400" dirty="0" smtClean="0">
                <a:cs typeface="B Titr" panose="00000700000000000000" pitchFamily="2" charset="-78"/>
              </a:rPr>
              <a:t>آن</a:t>
            </a:r>
            <a:r>
              <a:rPr lang="fa-IR" sz="2400" dirty="0" smtClean="0">
                <a:cs typeface="B Titr" panose="00000700000000000000" pitchFamily="2" charset="-78"/>
              </a:rPr>
              <a:t> </a:t>
            </a:r>
            <a:r>
              <a:rPr lang="ar-SA" sz="2400" dirty="0" smtClean="0">
                <a:cs typeface="B Titr" panose="00000700000000000000" pitchFamily="2" charset="-78"/>
              </a:rPr>
              <a:t>ها</a:t>
            </a:r>
            <a:endParaRPr lang="en-US" sz="2400" dirty="0">
              <a:cs typeface="B Titr" panose="00000700000000000000" pitchFamily="2" charset="-78"/>
            </a:endParaRPr>
          </a:p>
          <a:p>
            <a:pPr algn="r"/>
            <a:endParaRPr lang="en-US" sz="2400" dirty="0">
              <a:cs typeface="B Titr" panose="00000700000000000000" pitchFamily="2" charset="-78"/>
            </a:endParaRPr>
          </a:p>
        </p:txBody>
      </p:sp>
    </p:spTree>
    <p:extLst>
      <p:ext uri="{BB962C8B-B14F-4D97-AF65-F5344CB8AC3E}">
        <p14:creationId xmlns:p14="http://schemas.microsoft.com/office/powerpoint/2010/main" val="41235452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293" y="2339789"/>
            <a:ext cx="10797989" cy="2205318"/>
          </a:xfrm>
          <a:solidFill>
            <a:schemeClr val="bg1"/>
          </a:solidFill>
        </p:spPr>
        <p:txBody>
          <a:bodyPr>
            <a:normAutofit/>
          </a:bodyPr>
          <a:lstStyle/>
          <a:p>
            <a:pPr marL="0" indent="0" algn="ctr" rtl="1">
              <a:buNone/>
            </a:pPr>
            <a:endParaRPr lang="fa-IR" b="1" dirty="0" smtClean="0">
              <a:solidFill>
                <a:srgbClr val="FF0000"/>
              </a:solidFill>
              <a:cs typeface="B Titr" panose="00000700000000000000" pitchFamily="2" charset="-78"/>
            </a:endParaRPr>
          </a:p>
          <a:p>
            <a:pPr algn="ctr" rtl="1"/>
            <a:r>
              <a:rPr lang="fa-IR" sz="5400" b="1" dirty="0" smtClean="0">
                <a:solidFill>
                  <a:srgbClr val="FF0000"/>
                </a:solidFill>
                <a:cs typeface="B Titr" panose="00000700000000000000" pitchFamily="2" charset="-78"/>
              </a:rPr>
              <a:t>طرح استاندارد سازی نمرات مستمر</a:t>
            </a:r>
          </a:p>
          <a:p>
            <a:pPr marL="0" indent="0" algn="r" rtl="1">
              <a:buNone/>
            </a:pPr>
            <a:endParaRPr lang="fa-IR" sz="5400" b="1" dirty="0" smtClean="0">
              <a:solidFill>
                <a:srgbClr val="002060"/>
              </a:solidFill>
              <a:cs typeface="B Titr" panose="00000700000000000000" pitchFamily="2" charset="-78"/>
            </a:endParaRPr>
          </a:p>
        </p:txBody>
      </p:sp>
    </p:spTree>
    <p:extLst>
      <p:ext uri="{BB962C8B-B14F-4D97-AF65-F5344CB8AC3E}">
        <p14:creationId xmlns:p14="http://schemas.microsoft.com/office/powerpoint/2010/main" val="41559068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16856127"/>
              </p:ext>
            </p:extLst>
          </p:nvPr>
        </p:nvGraphicFramePr>
        <p:xfrm>
          <a:off x="833718" y="242049"/>
          <a:ext cx="10972800" cy="6408218"/>
        </p:xfrm>
        <a:graphic>
          <a:graphicData uri="http://schemas.openxmlformats.org/drawingml/2006/table">
            <a:tbl>
              <a:tblPr rtl="1" firstRow="1" firstCol="1" bandRow="1">
                <a:tableStyleId>{8799B23B-EC83-4686-B30A-512413B5E67A}</a:tableStyleId>
              </a:tblPr>
              <a:tblGrid>
                <a:gridCol w="4975597">
                  <a:extLst>
                    <a:ext uri="{9D8B030D-6E8A-4147-A177-3AD203B41FA5}">
                      <a16:colId xmlns:a16="http://schemas.microsoft.com/office/drawing/2014/main" val="20000"/>
                    </a:ext>
                  </a:extLst>
                </a:gridCol>
                <a:gridCol w="5997203">
                  <a:extLst>
                    <a:ext uri="{9D8B030D-6E8A-4147-A177-3AD203B41FA5}">
                      <a16:colId xmlns:a16="http://schemas.microsoft.com/office/drawing/2014/main" val="20001"/>
                    </a:ext>
                  </a:extLst>
                </a:gridCol>
              </a:tblGrid>
              <a:tr h="386033">
                <a:tc>
                  <a:txBody>
                    <a:bodyPr/>
                    <a:lstStyle/>
                    <a:p>
                      <a:pPr algn="ctr" rtl="1">
                        <a:lnSpc>
                          <a:spcPct val="115000"/>
                        </a:lnSpc>
                        <a:spcAft>
                          <a:spcPts val="0"/>
                        </a:spcAft>
                      </a:pPr>
                      <a:r>
                        <a:rPr lang="ar-SA" sz="1800" dirty="0">
                          <a:solidFill>
                            <a:srgbClr val="FF0000"/>
                          </a:solidFill>
                          <a:effectLst/>
                          <a:cs typeface="B Titr" pitchFamily="2" charset="-78"/>
                        </a:rPr>
                        <a:t>ارزشیابی نتیجه- مدار (پایانی)</a:t>
                      </a:r>
                      <a:endParaRPr lang="en-US" sz="1800" dirty="0">
                        <a:solidFill>
                          <a:srgbClr val="FF0000"/>
                        </a:solidFill>
                        <a:effectLst/>
                        <a:latin typeface="Calibri"/>
                        <a:ea typeface="Calibri"/>
                        <a:cs typeface="B Titr" pitchFamily="2" charset="-78"/>
                      </a:endParaRPr>
                    </a:p>
                  </a:txBody>
                  <a:tcPr marL="68580" marR="68580" marT="0" marB="0">
                    <a:solidFill>
                      <a:schemeClr val="bg1"/>
                    </a:solidFill>
                  </a:tcPr>
                </a:tc>
                <a:tc>
                  <a:txBody>
                    <a:bodyPr/>
                    <a:lstStyle/>
                    <a:p>
                      <a:pPr algn="ctr" rtl="1">
                        <a:lnSpc>
                          <a:spcPct val="115000"/>
                        </a:lnSpc>
                        <a:spcAft>
                          <a:spcPts val="0"/>
                        </a:spcAft>
                      </a:pPr>
                      <a:r>
                        <a:rPr lang="ar-SA" sz="1800" dirty="0">
                          <a:solidFill>
                            <a:srgbClr val="FF0000"/>
                          </a:solidFill>
                          <a:effectLst/>
                          <a:cs typeface="B Titr" pitchFamily="2" charset="-78"/>
                        </a:rPr>
                        <a:t>ارزشیابی فرآیند- مدار (مستمر و </a:t>
                      </a:r>
                      <a:r>
                        <a:rPr lang="ar-SA" sz="1800" dirty="0" smtClean="0">
                          <a:solidFill>
                            <a:srgbClr val="FF0000"/>
                          </a:solidFill>
                          <a:effectLst/>
                          <a:cs typeface="B Titr" pitchFamily="2" charset="-78"/>
                        </a:rPr>
                        <a:t>تکوینی</a:t>
                      </a:r>
                      <a:r>
                        <a:rPr lang="fa-IR" sz="1800" dirty="0" smtClean="0">
                          <a:solidFill>
                            <a:srgbClr val="FF0000"/>
                          </a:solidFill>
                          <a:effectLst/>
                          <a:cs typeface="B Titr" pitchFamily="2" charset="-78"/>
                        </a:rPr>
                        <a:t>)</a:t>
                      </a:r>
                      <a:endParaRPr lang="en-US" sz="1800" dirty="0">
                        <a:solidFill>
                          <a:srgbClr val="FF0000"/>
                        </a:solidFill>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0"/>
                  </a:ext>
                </a:extLst>
              </a:tr>
              <a:tr h="272190">
                <a:tc>
                  <a:txBody>
                    <a:bodyPr/>
                    <a:lstStyle/>
                    <a:p>
                      <a:pPr algn="r" rtl="1">
                        <a:lnSpc>
                          <a:spcPct val="115000"/>
                        </a:lnSpc>
                        <a:spcAft>
                          <a:spcPts val="0"/>
                        </a:spcAft>
                      </a:pPr>
                      <a:r>
                        <a:rPr lang="ar-SA" sz="1400" dirty="0">
                          <a:effectLst/>
                          <a:cs typeface="B Titr" pitchFamily="2" charset="-78"/>
                        </a:rPr>
                        <a:t>حالت پایانی (اندازه گیری رفتارهای قابل مشاهده) 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حالت مستمر و تکوینی (شکل دهی به آموزش </a:t>
                      </a:r>
                      <a:r>
                        <a:rPr lang="ar-SA" sz="1400" dirty="0" smtClean="0">
                          <a:effectLst/>
                          <a:cs typeface="B Titr" pitchFamily="2" charset="-78"/>
                        </a:rPr>
                        <a:t>و</a:t>
                      </a:r>
                      <a:r>
                        <a:rPr lang="fa-IR" sz="1400" baseline="0" dirty="0" smtClean="0">
                          <a:effectLst/>
                          <a:cs typeface="B Titr" pitchFamily="2" charset="-78"/>
                        </a:rPr>
                        <a:t> ی</a:t>
                      </a:r>
                      <a:r>
                        <a:rPr lang="ar-SA" sz="1400" dirty="0" smtClean="0">
                          <a:effectLst/>
                          <a:cs typeface="B Titr" pitchFamily="2" charset="-78"/>
                        </a:rPr>
                        <a:t>ادگیری</a:t>
                      </a:r>
                      <a:r>
                        <a:rPr lang="ar-SA" sz="1400" dirty="0">
                          <a:effectLst/>
                          <a:cs typeface="B Titr" pitchFamily="2" charset="-78"/>
                        </a:rPr>
                        <a:t>) دارد</a:t>
                      </a:r>
                      <a:r>
                        <a:rPr lang="en-US" sz="1400" dirty="0">
                          <a:effectLst/>
                          <a:cs typeface="B Titr" pitchFamily="2" charset="-78"/>
                        </a:rPr>
                        <a:t>.</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1"/>
                  </a:ext>
                </a:extLst>
              </a:tr>
              <a:tr h="332375">
                <a:tc>
                  <a:txBody>
                    <a:bodyPr/>
                    <a:lstStyle/>
                    <a:p>
                      <a:pPr algn="r" rtl="1">
                        <a:lnSpc>
                          <a:spcPct val="115000"/>
                        </a:lnSpc>
                        <a:spcAft>
                          <a:spcPts val="0"/>
                        </a:spcAft>
                      </a:pPr>
                      <a:r>
                        <a:rPr lang="ar-SA" sz="1400" dirty="0">
                          <a:effectLst/>
                          <a:cs typeface="B Titr" pitchFamily="2" charset="-78"/>
                        </a:rPr>
                        <a:t>ابزارهای آن آزمونهای کتبی عینی و تشریحی است.</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200" dirty="0">
                          <a:effectLst/>
                          <a:cs typeface="B Titr" pitchFamily="2" charset="-78"/>
                        </a:rPr>
                        <a:t>ابزارهای آن آزمونهای کتبی و عملکردی، فهرست وارسی، واقعه نگاری و ... است</a:t>
                      </a:r>
                      <a:r>
                        <a:rPr lang="en-US" sz="1200" dirty="0">
                          <a:effectLst/>
                          <a:cs typeface="B Titr" pitchFamily="2" charset="-78"/>
                        </a:rPr>
                        <a:t>.</a:t>
                      </a:r>
                      <a:endParaRPr lang="en-US" sz="12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2"/>
                  </a:ext>
                </a:extLst>
              </a:tr>
              <a:tr h="386033">
                <a:tc>
                  <a:txBody>
                    <a:bodyPr/>
                    <a:lstStyle/>
                    <a:p>
                      <a:pPr algn="r" rtl="1">
                        <a:lnSpc>
                          <a:spcPct val="115000"/>
                        </a:lnSpc>
                        <a:spcAft>
                          <a:spcPts val="0"/>
                        </a:spcAft>
                      </a:pPr>
                      <a:r>
                        <a:rPr lang="ar-SA" sz="1400" dirty="0">
                          <a:effectLst/>
                          <a:cs typeface="B Titr" pitchFamily="2" charset="-78"/>
                        </a:rPr>
                        <a:t>امتحان جنبه رسمی و غیرطبیعی و اضطراب آور پیدا می کند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امتحان جنبه غیر رسمی و طبیعی دارد و اضطراب را به شوق تبدیل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3"/>
                  </a:ext>
                </a:extLst>
              </a:tr>
              <a:tr h="386033">
                <a:tc>
                  <a:txBody>
                    <a:bodyPr/>
                    <a:lstStyle/>
                    <a:p>
                      <a:pPr algn="r" rtl="1">
                        <a:lnSpc>
                          <a:spcPct val="115000"/>
                        </a:lnSpc>
                        <a:spcAft>
                          <a:spcPts val="0"/>
                        </a:spcAft>
                      </a:pPr>
                      <a:r>
                        <a:rPr lang="ar-SA" sz="1400" dirty="0">
                          <a:effectLst/>
                          <a:cs typeface="B Titr" pitchFamily="2" charset="-78"/>
                        </a:rPr>
                        <a:t>محدود به چند نمره </a:t>
                      </a:r>
                      <a:r>
                        <a:rPr lang="ar-SA" sz="1400" dirty="0" smtClean="0">
                          <a:effectLst/>
                          <a:cs typeface="B Titr" pitchFamily="2" charset="-78"/>
                        </a:rPr>
                        <a:t>می</a:t>
                      </a:r>
                      <a:r>
                        <a:rPr lang="fa-IR" sz="1400" baseline="0" dirty="0" smtClean="0">
                          <a:effectLst/>
                          <a:cs typeface="B Titr" pitchFamily="2" charset="-78"/>
                        </a:rPr>
                        <a:t> </a:t>
                      </a:r>
                      <a:r>
                        <a:rPr lang="ar-SA" sz="1400" dirty="0" smtClean="0">
                          <a:effectLst/>
                          <a:cs typeface="B Titr" pitchFamily="2" charset="-78"/>
                        </a:rPr>
                        <a:t>گردد </a:t>
                      </a:r>
                      <a:r>
                        <a:rPr lang="ar-SA" sz="1400" dirty="0">
                          <a:effectLst/>
                          <a:cs typeface="B Titr" pitchFamily="2" charset="-78"/>
                        </a:rPr>
                        <a:t>و حالت رقابتی 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حالت رقابتی و </a:t>
                      </a:r>
                      <a:r>
                        <a:rPr lang="ar-SA" sz="1400" dirty="0" smtClean="0">
                          <a:effectLst/>
                          <a:cs typeface="B Titr" pitchFamily="2" charset="-78"/>
                        </a:rPr>
                        <a:t>مقایسه</a:t>
                      </a:r>
                      <a:r>
                        <a:rPr lang="fa-IR" sz="1400" dirty="0" smtClean="0">
                          <a:effectLst/>
                          <a:cs typeface="B Titr" pitchFamily="2" charset="-78"/>
                        </a:rPr>
                        <a:t> </a:t>
                      </a:r>
                      <a:r>
                        <a:rPr lang="ar-SA" sz="1400" dirty="0" smtClean="0">
                          <a:effectLst/>
                          <a:cs typeface="B Titr" pitchFamily="2" charset="-78"/>
                        </a:rPr>
                        <a:t>ای </a:t>
                      </a:r>
                      <a:r>
                        <a:rPr lang="ar-SA" sz="1400" dirty="0">
                          <a:effectLst/>
                          <a:cs typeface="B Titr" pitchFamily="2" charset="-78"/>
                        </a:rPr>
                        <a:t>ندارد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4"/>
                  </a:ext>
                </a:extLst>
              </a:tr>
              <a:tr h="386033">
                <a:tc>
                  <a:txBody>
                    <a:bodyPr/>
                    <a:lstStyle/>
                    <a:p>
                      <a:pPr algn="r" rtl="1">
                        <a:lnSpc>
                          <a:spcPct val="115000"/>
                        </a:lnSpc>
                        <a:spcAft>
                          <a:spcPts val="0"/>
                        </a:spcAft>
                      </a:pPr>
                      <a:r>
                        <a:rPr lang="ar-SA" sz="1400" dirty="0">
                          <a:effectLst/>
                          <a:cs typeface="B Titr" pitchFamily="2" charset="-78"/>
                        </a:rPr>
                        <a:t>نقاط قوت و ضعف را مشخص </a:t>
                      </a:r>
                      <a:r>
                        <a:rPr lang="ar-SA" sz="1400" dirty="0" smtClean="0">
                          <a:effectLst/>
                          <a:cs typeface="B Titr" pitchFamily="2" charset="-78"/>
                        </a:rPr>
                        <a:t>نمی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نقاط قوت و ضعف را مشخص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5"/>
                  </a:ext>
                </a:extLst>
              </a:tr>
              <a:tr h="386033">
                <a:tc>
                  <a:txBody>
                    <a:bodyPr/>
                    <a:lstStyle/>
                    <a:p>
                      <a:pPr algn="r" rtl="1">
                        <a:lnSpc>
                          <a:spcPct val="115000"/>
                        </a:lnSpc>
                        <a:spcAft>
                          <a:spcPts val="0"/>
                        </a:spcAft>
                      </a:pPr>
                      <a:r>
                        <a:rPr lang="ar-SA" sz="1400" dirty="0">
                          <a:effectLst/>
                          <a:cs typeface="B Titr" pitchFamily="2" charset="-78"/>
                        </a:rPr>
                        <a:t>فرآیند تفکر و فعالیت دانش آموز را </a:t>
                      </a:r>
                      <a:r>
                        <a:rPr lang="ar-SA" sz="1400" dirty="0" smtClean="0">
                          <a:effectLst/>
                          <a:cs typeface="B Titr" pitchFamily="2" charset="-78"/>
                        </a:rPr>
                        <a:t>نمی</a:t>
                      </a:r>
                      <a:r>
                        <a:rPr lang="fa-IR" sz="1400" dirty="0" smtClean="0">
                          <a:effectLst/>
                          <a:cs typeface="B Titr" pitchFamily="2" charset="-78"/>
                        </a:rPr>
                        <a:t> </a:t>
                      </a:r>
                      <a:r>
                        <a:rPr lang="ar-SA" sz="1400" dirty="0" smtClean="0">
                          <a:effectLst/>
                          <a:cs typeface="B Titr" pitchFamily="2" charset="-78"/>
                        </a:rPr>
                        <a:t>سنجد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با ارزشیابی ملاکی فعالیت دانش آموزان را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سنجد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6"/>
                  </a:ext>
                </a:extLst>
              </a:tr>
              <a:tr h="386033">
                <a:tc>
                  <a:txBody>
                    <a:bodyPr/>
                    <a:lstStyle/>
                    <a:p>
                      <a:pPr algn="r" rtl="1">
                        <a:lnSpc>
                          <a:spcPct val="115000"/>
                        </a:lnSpc>
                        <a:spcAft>
                          <a:spcPts val="0"/>
                        </a:spcAft>
                      </a:pPr>
                      <a:r>
                        <a:rPr lang="ar-SA" sz="1400" dirty="0">
                          <a:effectLst/>
                          <a:cs typeface="B Titr" pitchFamily="2" charset="-78"/>
                        </a:rPr>
                        <a:t>فقط به فرآورده و نتیجه یادگیری توجه 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به فرآیند یادگیری توجه دارد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7"/>
                  </a:ext>
                </a:extLst>
              </a:tr>
              <a:tr h="386033">
                <a:tc>
                  <a:txBody>
                    <a:bodyPr/>
                    <a:lstStyle/>
                    <a:p>
                      <a:pPr algn="r" rtl="1">
                        <a:lnSpc>
                          <a:spcPct val="115000"/>
                        </a:lnSpc>
                        <a:spcAft>
                          <a:spcPts val="0"/>
                        </a:spcAft>
                      </a:pPr>
                      <a:r>
                        <a:rPr lang="ar-SA" sz="1400" dirty="0">
                          <a:effectLst/>
                          <a:cs typeface="B Titr" pitchFamily="2" charset="-78"/>
                        </a:rPr>
                        <a:t>ارزشیابی، فرآیندی مجزا از آموزش تلقی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گردد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ارزشیابی جزئی از فرآیند آموزش تلقی می گردد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8"/>
                  </a:ext>
                </a:extLst>
              </a:tr>
              <a:tr h="386033">
                <a:tc>
                  <a:txBody>
                    <a:bodyPr/>
                    <a:lstStyle/>
                    <a:p>
                      <a:pPr algn="r" rtl="1">
                        <a:lnSpc>
                          <a:spcPct val="115000"/>
                        </a:lnSpc>
                        <a:spcAft>
                          <a:spcPts val="0"/>
                        </a:spcAft>
                      </a:pPr>
                      <a:r>
                        <a:rPr lang="ar-SA" sz="1400" dirty="0">
                          <a:effectLst/>
                          <a:cs typeface="B Titr" pitchFamily="2" charset="-78"/>
                        </a:rPr>
                        <a:t>در تصحیح آموزش نقش چندانی ندارد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برای تصحیح آموزش به کار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رود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09"/>
                  </a:ext>
                </a:extLst>
              </a:tr>
              <a:tr h="386033">
                <a:tc>
                  <a:txBody>
                    <a:bodyPr/>
                    <a:lstStyle/>
                    <a:p>
                      <a:pPr algn="r" rtl="1">
                        <a:lnSpc>
                          <a:spcPct val="115000"/>
                        </a:lnSpc>
                        <a:spcAft>
                          <a:spcPts val="0"/>
                        </a:spcAft>
                      </a:pPr>
                      <a:r>
                        <a:rPr lang="ar-SA" sz="1400" dirty="0">
                          <a:effectLst/>
                          <a:cs typeface="B Titr" pitchFamily="2" charset="-78"/>
                        </a:rPr>
                        <a:t>به تفاو تهای فردی و تواناییهای فردی توجه ندارد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به تواناییهای فردی توجه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0"/>
                  </a:ext>
                </a:extLst>
              </a:tr>
              <a:tr h="386033">
                <a:tc>
                  <a:txBody>
                    <a:bodyPr/>
                    <a:lstStyle/>
                    <a:p>
                      <a:pPr algn="r" rtl="1">
                        <a:lnSpc>
                          <a:spcPct val="115000"/>
                        </a:lnSpc>
                        <a:spcAft>
                          <a:spcPts val="0"/>
                        </a:spcAft>
                      </a:pPr>
                      <a:r>
                        <a:rPr lang="ar-SA" sz="1400" dirty="0">
                          <a:effectLst/>
                          <a:cs typeface="B Titr" pitchFamily="2" charset="-78"/>
                        </a:rPr>
                        <a:t>در </a:t>
                      </a:r>
                      <a:r>
                        <a:rPr lang="ar-SA" sz="1400" dirty="0" smtClean="0">
                          <a:effectLst/>
                          <a:cs typeface="B Titr" pitchFamily="2" charset="-78"/>
                        </a:rPr>
                        <a:t>فعالسازی </a:t>
                      </a:r>
                      <a:r>
                        <a:rPr lang="ar-SA" sz="1400" dirty="0">
                          <a:effectLst/>
                          <a:cs typeface="B Titr" pitchFamily="2" charset="-78"/>
                        </a:rPr>
                        <a:t>دانش آموزان نقشی ندارد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دانش آموزان را فعال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1"/>
                  </a:ext>
                </a:extLst>
              </a:tr>
              <a:tr h="386033">
                <a:tc>
                  <a:txBody>
                    <a:bodyPr/>
                    <a:lstStyle/>
                    <a:p>
                      <a:pPr algn="r" rtl="1">
                        <a:lnSpc>
                          <a:spcPct val="115000"/>
                        </a:lnSpc>
                        <a:spcAft>
                          <a:spcPts val="0"/>
                        </a:spcAft>
                      </a:pPr>
                      <a:r>
                        <a:rPr lang="ar-SA" sz="1400">
                          <a:effectLst/>
                          <a:cs typeface="B Titr" pitchFamily="2" charset="-78"/>
                        </a:rPr>
                        <a:t>قادر به اندازه گیری اکثر رفتارهای ایجاد شده نیست</a:t>
                      </a:r>
                      <a:endParaRPr lang="en-US" sz="140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قادر به اندازه گیری اکثر رفتارهای ایجاد شده است</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2"/>
                  </a:ext>
                </a:extLst>
              </a:tr>
              <a:tr h="399191">
                <a:tc>
                  <a:txBody>
                    <a:bodyPr/>
                    <a:lstStyle/>
                    <a:p>
                      <a:pPr algn="r" rtl="1">
                        <a:lnSpc>
                          <a:spcPct val="115000"/>
                        </a:lnSpc>
                        <a:spcAft>
                          <a:spcPts val="0"/>
                        </a:spcAft>
                      </a:pPr>
                      <a:r>
                        <a:rPr lang="ar-SA" sz="1400">
                          <a:effectLst/>
                          <a:cs typeface="B Titr" pitchFamily="2" charset="-78"/>
                        </a:rPr>
                        <a:t>اغلب رفتارهای سطوح بالای یادگیری را اندازه گیری نمی کند</a:t>
                      </a:r>
                      <a:r>
                        <a:rPr lang="en-US" sz="1400">
                          <a:effectLst/>
                          <a:cs typeface="B Titr" pitchFamily="2" charset="-78"/>
                        </a:rPr>
                        <a:t>.</a:t>
                      </a:r>
                      <a:endParaRPr lang="en-US" sz="140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یادگیری را از دانش به کاربرد ارتقا می دهد واندازه گیری می کند</a:t>
                      </a:r>
                      <a:r>
                        <a:rPr lang="en-US" sz="1400" dirty="0">
                          <a:effectLst/>
                          <a:cs typeface="B Titr" pitchFamily="2" charset="-78"/>
                        </a:rPr>
                        <a:t>.</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3"/>
                  </a:ext>
                </a:extLst>
              </a:tr>
              <a:tr h="386033">
                <a:tc>
                  <a:txBody>
                    <a:bodyPr/>
                    <a:lstStyle/>
                    <a:p>
                      <a:pPr algn="r" rtl="1">
                        <a:lnSpc>
                          <a:spcPct val="115000"/>
                        </a:lnSpc>
                        <a:spcAft>
                          <a:spcPts val="0"/>
                        </a:spcAft>
                      </a:pPr>
                      <a:r>
                        <a:rPr lang="ar-SA" sz="1400" dirty="0">
                          <a:effectLst/>
                          <a:cs typeface="B Titr" pitchFamily="2" charset="-78"/>
                        </a:rPr>
                        <a:t>یادگیری طوطی وار را تقویت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کاربرد آموخته ها و مهارتها را در زندگی تقویت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4"/>
                  </a:ext>
                </a:extLst>
              </a:tr>
              <a:tr h="386033">
                <a:tc>
                  <a:txBody>
                    <a:bodyPr/>
                    <a:lstStyle/>
                    <a:p>
                      <a:pPr algn="r" rtl="1">
                        <a:lnSpc>
                          <a:spcPct val="115000"/>
                        </a:lnSpc>
                        <a:spcAft>
                          <a:spcPts val="0"/>
                        </a:spcAft>
                      </a:pPr>
                      <a:r>
                        <a:rPr lang="ar-SA" sz="1400">
                          <a:effectLst/>
                          <a:cs typeface="B Titr" pitchFamily="2" charset="-78"/>
                        </a:rPr>
                        <a:t>حافظه را تقویت می کند</a:t>
                      </a:r>
                      <a:endParaRPr lang="en-US" sz="140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حافظه و حواس پنجگانه را تقویت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5"/>
                  </a:ext>
                </a:extLst>
              </a:tr>
              <a:tr h="386033">
                <a:tc>
                  <a:txBody>
                    <a:bodyPr/>
                    <a:lstStyle/>
                    <a:p>
                      <a:pPr algn="r" rtl="1">
                        <a:lnSpc>
                          <a:spcPct val="115000"/>
                        </a:lnSpc>
                        <a:spcAft>
                          <a:spcPts val="0"/>
                        </a:spcAft>
                      </a:pPr>
                      <a:r>
                        <a:rPr lang="ar-SA" sz="1400" dirty="0">
                          <a:effectLst/>
                          <a:cs typeface="B Titr" pitchFamily="2" charset="-78"/>
                        </a:rPr>
                        <a:t>دانش آموزان را متجانس </a:t>
                      </a:r>
                      <a:r>
                        <a:rPr lang="ar-SA" sz="1400" dirty="0" smtClean="0">
                          <a:effectLst/>
                          <a:cs typeface="B Titr" pitchFamily="2" charset="-78"/>
                        </a:rPr>
                        <a:t>نمی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tc>
                  <a:txBody>
                    <a:bodyPr/>
                    <a:lstStyle/>
                    <a:p>
                      <a:pPr algn="r" rtl="1">
                        <a:lnSpc>
                          <a:spcPct val="115000"/>
                        </a:lnSpc>
                        <a:spcAft>
                          <a:spcPts val="0"/>
                        </a:spcAft>
                      </a:pPr>
                      <a:r>
                        <a:rPr lang="ar-SA" sz="1400" dirty="0">
                          <a:effectLst/>
                          <a:cs typeface="B Titr" pitchFamily="2" charset="-78"/>
                        </a:rPr>
                        <a:t>دانش آموزان را متجانس </a:t>
                      </a:r>
                      <a:r>
                        <a:rPr lang="ar-SA" sz="1400" dirty="0" smtClean="0">
                          <a:effectLst/>
                          <a:cs typeface="B Titr" pitchFamily="2" charset="-78"/>
                        </a:rPr>
                        <a:t>می</a:t>
                      </a:r>
                      <a:r>
                        <a:rPr lang="en-US" sz="1400" dirty="0" smtClean="0">
                          <a:effectLst/>
                          <a:cs typeface="B Titr" pitchFamily="2" charset="-78"/>
                        </a:rPr>
                        <a:t> </a:t>
                      </a:r>
                      <a:r>
                        <a:rPr lang="ar-SA" sz="1400" dirty="0" smtClean="0">
                          <a:effectLst/>
                          <a:cs typeface="B Titr" pitchFamily="2" charset="-78"/>
                        </a:rPr>
                        <a:t>کند</a:t>
                      </a:r>
                      <a:endParaRPr lang="en-US" sz="1400" dirty="0">
                        <a:effectLst/>
                        <a:latin typeface="Calibri"/>
                        <a:ea typeface="Calibri"/>
                        <a:cs typeface="B Titr" pitchFamily="2" charset="-78"/>
                      </a:endParaRPr>
                    </a:p>
                  </a:txBody>
                  <a:tcPr marL="68580" marR="68580" marT="0" marB="0">
                    <a:solidFill>
                      <a:schemeClr val="bg1"/>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41614925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7506" y="1066801"/>
            <a:ext cx="10690412" cy="5169091"/>
          </a:xfrm>
          <a:effectLst>
            <a:glow rad="228600">
              <a:schemeClr val="accent2">
                <a:satMod val="175000"/>
                <a:alpha val="40000"/>
              </a:schemeClr>
            </a:glow>
          </a:effectLst>
        </p:spPr>
        <p:style>
          <a:lnRef idx="2">
            <a:schemeClr val="accent3"/>
          </a:lnRef>
          <a:fillRef idx="1">
            <a:schemeClr val="lt1"/>
          </a:fillRef>
          <a:effectRef idx="0">
            <a:schemeClr val="accent3"/>
          </a:effectRef>
          <a:fontRef idx="minor">
            <a:schemeClr val="dk1"/>
          </a:fontRef>
        </p:style>
        <p:txBody>
          <a:bodyPr>
            <a:normAutofit/>
            <a:scene3d>
              <a:camera prst="orthographicFront"/>
              <a:lightRig rig="threePt" dir="t"/>
            </a:scene3d>
            <a:sp3d extrusionH="57150">
              <a:bevelT w="38100" h="38100"/>
            </a:sp3d>
          </a:bodyPr>
          <a:lstStyle/>
          <a:p>
            <a:pPr algn="r" rtl="1">
              <a:buFont typeface="Wingdings" pitchFamily="2" charset="2"/>
              <a:buChar char="v"/>
            </a:pPr>
            <a:r>
              <a:rPr lang="ar-SA" sz="3200" b="1" dirty="0">
                <a:cs typeface="B Nazanin" pitchFamily="2" charset="-78"/>
              </a:rPr>
              <a:t>شیوه ارزشیابی سنتی و نتیجه - مدار، دانش آموزان را به گروههای قوی و ضعیف، تیزهوش یا کندذهن و فعال یا غیرفعال تقسیم بندی می کند</a:t>
            </a:r>
            <a:endParaRPr lang="fa-IR" sz="3200" b="1" dirty="0">
              <a:cs typeface="B Nazanin" pitchFamily="2" charset="-78"/>
            </a:endParaRPr>
          </a:p>
          <a:p>
            <a:pPr algn="r" rtl="1">
              <a:buFont typeface="Wingdings" pitchFamily="2" charset="2"/>
              <a:buChar char="v"/>
            </a:pPr>
            <a:r>
              <a:rPr lang="ar-SA" sz="3200" b="1" dirty="0">
                <a:cs typeface="B Nazanin" pitchFamily="2" charset="-78"/>
              </a:rPr>
              <a:t> در حالی که شیوه ارزشیابی مستمر و رشد دهنده در پی بارزکردن قوت یا ضعف دانش آموزان و در نتیجه ارتقا یا عدم ارتقای آنان به پایه های بالاتر نیست</a:t>
            </a:r>
            <a:endParaRPr lang="fa-IR" sz="3200" b="1" dirty="0">
              <a:cs typeface="B Nazanin" pitchFamily="2" charset="-78"/>
            </a:endParaRPr>
          </a:p>
          <a:p>
            <a:pPr algn="r" rtl="1">
              <a:buFont typeface="Wingdings" pitchFamily="2" charset="2"/>
              <a:buChar char="v"/>
            </a:pPr>
            <a:r>
              <a:rPr lang="ar-SA" sz="3200" b="1" dirty="0">
                <a:cs typeface="B Nazanin" pitchFamily="2" charset="-78"/>
              </a:rPr>
              <a:t> بلکه در پی پاسخگویی به این پرسش است که</a:t>
            </a:r>
            <a:endParaRPr lang="fa-IR" sz="3200" b="1" dirty="0">
              <a:cs typeface="B Nazanin" pitchFamily="2" charset="-78"/>
            </a:endParaRPr>
          </a:p>
          <a:p>
            <a:pPr algn="r" rtl="1"/>
            <a:r>
              <a:rPr lang="ar-SA" sz="3200" b="1" dirty="0">
                <a:cs typeface="B Titr" pitchFamily="2" charset="-78"/>
              </a:rPr>
              <a:t> </a:t>
            </a:r>
            <a:r>
              <a:rPr lang="en-US" sz="3200" b="1" dirty="0">
                <a:cs typeface="B Titr" pitchFamily="2" charset="-78"/>
              </a:rPr>
              <a:t>"</a:t>
            </a:r>
            <a:r>
              <a:rPr lang="ar-SA" sz="3200" b="1" dirty="0">
                <a:cs typeface="B Titr" pitchFamily="2" charset="-78"/>
              </a:rPr>
              <a:t>دانش آموز در کجا قرار دارد و من برای پیشرفت او چه می توانم بکنم"؟</a:t>
            </a:r>
            <a:endParaRPr lang="en-US" sz="3200" b="1" dirty="0">
              <a:cs typeface="B Titr" pitchFamily="2" charset="-78"/>
            </a:endParaRPr>
          </a:p>
          <a:p>
            <a:endParaRPr lang="fa-IR" sz="3200" b="1" dirty="0">
              <a:cs typeface="B Titr" pitchFamily="2" charset="-78"/>
            </a:endParaRPr>
          </a:p>
        </p:txBody>
      </p:sp>
      <p:sp>
        <p:nvSpPr>
          <p:cNvPr id="3" name="Title 2"/>
          <p:cNvSpPr>
            <a:spLocks noGrp="1"/>
          </p:cNvSpPr>
          <p:nvPr>
            <p:ph type="title"/>
          </p:nvPr>
        </p:nvSpPr>
        <p:spPr>
          <a:xfrm>
            <a:off x="1981200" y="304800"/>
            <a:ext cx="8229600" cy="563562"/>
          </a:xfrm>
          <a:solidFill>
            <a:schemeClr val="accent1">
              <a:lumMod val="20000"/>
              <a:lumOff val="80000"/>
            </a:schemeClr>
          </a:solidFill>
        </p:spPr>
        <p:txBody>
          <a:bodyPr>
            <a:normAutofit fontScale="90000"/>
          </a:bodyPr>
          <a:lstStyle/>
          <a:p>
            <a:pPr algn="ctr" rtl="1"/>
            <a:r>
              <a:rPr lang="fa-IR" dirty="0" smtClean="0">
                <a:cs typeface="B Titr" pitchFamily="2" charset="-78"/>
              </a:rPr>
              <a:t>مقایسه</a:t>
            </a:r>
            <a:endParaRPr lang="fa-IR" dirty="0"/>
          </a:p>
        </p:txBody>
      </p:sp>
    </p:spTree>
    <p:extLst>
      <p:ext uri="{BB962C8B-B14F-4D97-AF65-F5344CB8AC3E}">
        <p14:creationId xmlns:p14="http://schemas.microsoft.com/office/powerpoint/2010/main" val="9661863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parseh\Desktop\Doc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776" y="4948518"/>
            <a:ext cx="6019800" cy="1909482"/>
          </a:xfrm>
          <a:prstGeom prst="rect">
            <a:avLst/>
          </a:prstGeom>
          <a:noFill/>
          <a:effectLst>
            <a:glow rad="2286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
        <p:nvSpPr>
          <p:cNvPr id="5" name="WordArt 8"/>
          <p:cNvSpPr>
            <a:spLocks noChangeArrowheads="1" noChangeShapeType="1" noTextEdit="1"/>
          </p:cNvSpPr>
          <p:nvPr/>
        </p:nvSpPr>
        <p:spPr bwMode="auto">
          <a:xfrm>
            <a:off x="4876801" y="1600201"/>
            <a:ext cx="4465693" cy="227012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rtl="1"/>
            <a:endParaRPr lang="en-US" kern="10" dirty="0">
              <a:ln w="9525">
                <a:round/>
                <a:headEnd/>
                <a:tailEnd/>
              </a:ln>
              <a:gradFill rotWithShape="0">
                <a:gsLst>
                  <a:gs pos="0">
                    <a:srgbClr val="FFE701"/>
                  </a:gs>
                  <a:gs pos="100000">
                    <a:srgbClr val="FE3E02"/>
                  </a:gs>
                </a:gsLst>
                <a:lin ang="6622787" scaled="1"/>
              </a:gradFill>
              <a:latin typeface="Nazanin"/>
            </a:endParaRPr>
          </a:p>
        </p:txBody>
      </p:sp>
      <p:sp>
        <p:nvSpPr>
          <p:cNvPr id="2" name="Rectangle 1"/>
          <p:cNvSpPr/>
          <p:nvPr/>
        </p:nvSpPr>
        <p:spPr>
          <a:xfrm>
            <a:off x="1225922" y="4102132"/>
            <a:ext cx="10757647" cy="1692771"/>
          </a:xfrm>
          <a:prstGeom prst="rect">
            <a:avLst/>
          </a:prstGeo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algn="r"/>
            <a:r>
              <a:rPr lang="fa-IR" sz="2800" dirty="0" smtClean="0">
                <a:solidFill>
                  <a:srgbClr val="0070C0"/>
                </a:solidFill>
                <a:cs typeface="B Titr" pitchFamily="2" charset="-78"/>
              </a:rPr>
              <a:t>تهیه </a:t>
            </a:r>
            <a:r>
              <a:rPr lang="fa-IR" sz="2800" dirty="0">
                <a:solidFill>
                  <a:srgbClr val="0070C0"/>
                </a:solidFill>
                <a:cs typeface="B Titr" pitchFamily="2" charset="-78"/>
              </a:rPr>
              <a:t>و تنظیم :</a:t>
            </a:r>
          </a:p>
          <a:p>
            <a:pPr algn="ctr"/>
            <a:r>
              <a:rPr lang="fa-IR" sz="2800" dirty="0">
                <a:solidFill>
                  <a:srgbClr val="00B050"/>
                </a:solidFill>
                <a:cs typeface="B Titr" pitchFamily="2" charset="-78"/>
              </a:rPr>
              <a:t>علی جوکار</a:t>
            </a:r>
          </a:p>
          <a:p>
            <a:pPr algn="ctr" rtl="1"/>
            <a:r>
              <a:rPr lang="fa-IR" sz="2400" dirty="0">
                <a:solidFill>
                  <a:srgbClr val="FF0000"/>
                </a:solidFill>
                <a:cs typeface="B Titr" pitchFamily="2" charset="-78"/>
              </a:rPr>
              <a:t>مدیر دبیرستان پسرانه </a:t>
            </a:r>
          </a:p>
          <a:p>
            <a:pPr algn="ctr" rtl="1"/>
            <a:r>
              <a:rPr lang="fa-IR" sz="2400" dirty="0">
                <a:solidFill>
                  <a:srgbClr val="FF0000"/>
                </a:solidFill>
                <a:cs typeface="B Titr" pitchFamily="2" charset="-78"/>
              </a:rPr>
              <a:t>علوم و معارف اسلامی صدرا </a:t>
            </a:r>
            <a:r>
              <a:rPr lang="fa-IR" sz="2400" dirty="0" smtClean="0">
                <a:solidFill>
                  <a:srgbClr val="FF0000"/>
                </a:solidFill>
                <a:cs typeface="B Titr" pitchFamily="2" charset="-78"/>
              </a:rPr>
              <a:t>فسا</a:t>
            </a:r>
            <a:endParaRPr lang="fa-IR" sz="2400" dirty="0">
              <a:solidFill>
                <a:srgbClr val="FF0000"/>
              </a:solidFill>
              <a:cs typeface="B Titr" pitchFamily="2" charset="-78"/>
            </a:endParaRPr>
          </a:p>
        </p:txBody>
      </p:sp>
      <p:sp>
        <p:nvSpPr>
          <p:cNvPr id="6" name="Rectangle 5"/>
          <p:cNvSpPr/>
          <p:nvPr/>
        </p:nvSpPr>
        <p:spPr>
          <a:xfrm>
            <a:off x="1225922" y="846109"/>
            <a:ext cx="10757647" cy="2862322"/>
          </a:xfrm>
          <a:prstGeom prst="rect">
            <a:avLst/>
          </a:prstGeo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a:spAutoFit/>
          </a:bodyPr>
          <a:lstStyle/>
          <a:p>
            <a:pPr algn="r"/>
            <a:r>
              <a:rPr lang="fa-IR" sz="6000" dirty="0" smtClean="0">
                <a:solidFill>
                  <a:srgbClr val="FF0000"/>
                </a:solidFill>
                <a:cs typeface="B Titr" pitchFamily="2" charset="-78"/>
              </a:rPr>
              <a:t>کارگاه آموزشی</a:t>
            </a:r>
          </a:p>
          <a:p>
            <a:pPr algn="ctr"/>
            <a:r>
              <a:rPr lang="fa-IR" sz="6000" dirty="0" smtClean="0">
                <a:solidFill>
                  <a:srgbClr val="00B050"/>
                </a:solidFill>
                <a:cs typeface="B Titr" pitchFamily="2" charset="-78"/>
              </a:rPr>
              <a:t> </a:t>
            </a:r>
          </a:p>
          <a:p>
            <a:pPr algn="ctr"/>
            <a:r>
              <a:rPr lang="fa-IR" sz="6000" dirty="0" smtClean="0">
                <a:solidFill>
                  <a:srgbClr val="7030A0"/>
                </a:solidFill>
                <a:cs typeface="B Titr" pitchFamily="2" charset="-78"/>
              </a:rPr>
              <a:t>        انواع روشهای تدریس و یادگیری</a:t>
            </a:r>
          </a:p>
        </p:txBody>
      </p:sp>
    </p:spTree>
    <p:extLst>
      <p:ext uri="{BB962C8B-B14F-4D97-AF65-F5344CB8AC3E}">
        <p14:creationId xmlns:p14="http://schemas.microsoft.com/office/powerpoint/2010/main" val="39365892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childTnLst>
                          </p:cTn>
                        </p:par>
                        <p:par>
                          <p:cTn id="8" fill="hold">
                            <p:stCondLst>
                              <p:cond delay="500"/>
                            </p:stCondLst>
                            <p:childTnLst>
                              <p:par>
                                <p:cTn id="9" presetID="4" presetClass="exit" presetSubtype="16" fill="hold" grpId="1" nodeType="afterEffect" nodePh="1">
                                  <p:stCondLst>
                                    <p:cond delay="5000"/>
                                  </p:stCondLst>
                                  <p:endCondLst>
                                    <p:cond evt="begin" delay="0">
                                      <p:tn val="9"/>
                                    </p:cond>
                                  </p:endCondLst>
                                  <p:childTnLst>
                                    <p:animEffect transition="out" filter="box(in)">
                                      <p:cBhvr>
                                        <p:cTn id="10" dur="3000"/>
                                        <p:tgtEl>
                                          <p:spTgt spid="5"/>
                                        </p:tgtEl>
                                      </p:cBhvr>
                                    </p:animEffect>
                                    <p:set>
                                      <p:cBhvr>
                                        <p:cTn id="11" dur="1" fill="hold">
                                          <p:stCondLst>
                                            <p:cond delay="2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0953" y="533401"/>
            <a:ext cx="10219765" cy="5473891"/>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a:bodyPr>
          <a:lstStyle/>
          <a:p>
            <a:pPr algn="r" rtl="1"/>
            <a:endParaRPr lang="fa-IR" sz="3600" dirty="0">
              <a:cs typeface="B Titr" pitchFamily="2" charset="-78"/>
            </a:endParaRPr>
          </a:p>
          <a:p>
            <a:pPr algn="r" rtl="1"/>
            <a:endParaRPr lang="fa-IR" sz="3600" dirty="0">
              <a:cs typeface="B Titr" pitchFamily="2" charset="-78"/>
            </a:endParaRPr>
          </a:p>
          <a:p>
            <a:pPr marL="0" indent="0" algn="ctr" rtl="1">
              <a:buNone/>
            </a:pPr>
            <a:r>
              <a:rPr lang="fa-IR" sz="3600" dirty="0">
                <a:cs typeface="B Titr" pitchFamily="2" charset="-78"/>
              </a:rPr>
              <a:t>نظام </a:t>
            </a:r>
            <a:r>
              <a:rPr lang="fa-IR" sz="3600" u="sng" dirty="0">
                <a:cs typeface="B Titr" pitchFamily="2" charset="-78"/>
              </a:rPr>
              <a:t>ارزشیابی مستمر </a:t>
            </a:r>
            <a:r>
              <a:rPr lang="fa-IR" sz="3600" dirty="0" smtClean="0">
                <a:cs typeface="B Titr" pitchFamily="2" charset="-78"/>
              </a:rPr>
              <a:t>نیازمند </a:t>
            </a:r>
            <a:r>
              <a:rPr lang="fa-IR" sz="3600" u="sng" dirty="0" smtClean="0">
                <a:cs typeface="B Titr" pitchFamily="2" charset="-78"/>
              </a:rPr>
              <a:t>تغییرروش </a:t>
            </a:r>
            <a:r>
              <a:rPr lang="fa-IR" sz="3600" u="sng" dirty="0">
                <a:cs typeface="B Titr" pitchFamily="2" charset="-78"/>
              </a:rPr>
              <a:t>ها ی تدریس </a:t>
            </a:r>
            <a:r>
              <a:rPr lang="fa-IR" sz="3600" dirty="0">
                <a:cs typeface="B Titr" pitchFamily="2" charset="-78"/>
              </a:rPr>
              <a:t>است</a:t>
            </a:r>
          </a:p>
          <a:p>
            <a:pPr marL="0" indent="0" algn="ctr" rtl="1">
              <a:buNone/>
            </a:pPr>
            <a:endParaRPr lang="fa-IR" sz="3600" dirty="0">
              <a:cs typeface="B Titr" pitchFamily="2" charset="-78"/>
            </a:endParaRPr>
          </a:p>
          <a:p>
            <a:pPr marL="0" indent="0" algn="ctr" rtl="1">
              <a:buNone/>
            </a:pPr>
            <a:r>
              <a:rPr lang="fa-IR" sz="3600" dirty="0" smtClean="0">
                <a:cs typeface="B Titr" pitchFamily="2" charset="-78"/>
              </a:rPr>
              <a:t>که </a:t>
            </a:r>
            <a:r>
              <a:rPr lang="fa-IR" sz="3600" dirty="0">
                <a:cs typeface="B Titr" pitchFamily="2" charset="-78"/>
              </a:rPr>
              <a:t>از آن به </a:t>
            </a:r>
            <a:r>
              <a:rPr lang="fa-IR" sz="3600" u="sng" dirty="0">
                <a:cs typeface="B Titr" pitchFamily="2" charset="-78"/>
              </a:rPr>
              <a:t>رویکرد نوین آموزش </a:t>
            </a:r>
            <a:r>
              <a:rPr lang="fa-IR" sz="3600" dirty="0">
                <a:cs typeface="B Titr" pitchFamily="2" charset="-78"/>
              </a:rPr>
              <a:t>یاد می کنیم</a:t>
            </a:r>
            <a:r>
              <a:rPr lang="en-US" sz="3600" dirty="0">
                <a:cs typeface="B Titr" pitchFamily="2" charset="-78"/>
              </a:rPr>
              <a:t>.</a:t>
            </a:r>
          </a:p>
          <a:p>
            <a:pPr algn="r" rtl="1"/>
            <a:endParaRPr lang="fa-IR" sz="3600" dirty="0">
              <a:cs typeface="B Titr" pitchFamily="2" charset="-78"/>
            </a:endParaRPr>
          </a:p>
        </p:txBody>
      </p:sp>
    </p:spTree>
    <p:extLst>
      <p:ext uri="{BB962C8B-B14F-4D97-AF65-F5344CB8AC3E}">
        <p14:creationId xmlns:p14="http://schemas.microsoft.com/office/powerpoint/2010/main" val="16037048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6106" y="1089212"/>
            <a:ext cx="10596282" cy="5463987"/>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scene3d>
              <a:camera prst="perspectiveFront"/>
              <a:lightRig rig="threePt" dir="t"/>
            </a:scene3d>
            <a:sp3d extrusionH="57150">
              <a:bevelT w="38100" h="38100"/>
            </a:sp3d>
          </a:bodyPr>
          <a:lstStyle/>
          <a:p>
            <a:pPr marL="457200" indent="-457200" algn="r" rtl="1">
              <a:buFont typeface="Wingdings" pitchFamily="2" charset="2"/>
              <a:buChar char="v"/>
              <a:tabLst>
                <a:tab pos="0" algn="l"/>
              </a:tabLst>
            </a:pPr>
            <a:endParaRPr lang="fa-IR" sz="2400" dirty="0" smtClean="0">
              <a:cs typeface="B Titr" pitchFamily="2" charset="-78"/>
            </a:endParaRPr>
          </a:p>
          <a:p>
            <a:pPr marL="457200" indent="-457200" algn="r" rtl="1">
              <a:buFont typeface="Wingdings" pitchFamily="2" charset="2"/>
              <a:buChar char="v"/>
              <a:tabLst>
                <a:tab pos="0" algn="l"/>
              </a:tabLst>
            </a:pPr>
            <a:r>
              <a:rPr lang="fa-IR" sz="2400" dirty="0" smtClean="0">
                <a:cs typeface="B Titr" pitchFamily="2" charset="-78"/>
              </a:rPr>
              <a:t>آزمون ها</a:t>
            </a:r>
          </a:p>
          <a:p>
            <a:pPr marL="0" indent="0" algn="justLow" rtl="1">
              <a:buNone/>
              <a:tabLst>
                <a:tab pos="0" algn="l"/>
              </a:tabLst>
            </a:pPr>
            <a:r>
              <a:rPr lang="fa-IR" sz="2400" dirty="0" smtClean="0">
                <a:cs typeface="B Koodak" pitchFamily="2" charset="-78"/>
              </a:rPr>
              <a:t>   الف)</a:t>
            </a:r>
            <a:r>
              <a:rPr lang="fa-IR" sz="2400" b="1" dirty="0" smtClean="0">
                <a:cs typeface="B Nazanin" pitchFamily="2" charset="-78"/>
              </a:rPr>
              <a:t>آزمون عملکردی : انجام </a:t>
            </a:r>
            <a:r>
              <a:rPr lang="fa-IR" sz="2400" b="1" dirty="0">
                <a:cs typeface="B Nazanin" pitchFamily="2" charset="-78"/>
              </a:rPr>
              <a:t>پروژه هاي تحقيقاتي ، مطالعات كتابخانه اي ، تهيه گزارش از بازديدهاي علمي، مقاله </a:t>
            </a:r>
            <a:r>
              <a:rPr lang="fa-IR" sz="2400" b="1" dirty="0" smtClean="0">
                <a:cs typeface="B Nazanin" pitchFamily="2" charset="-78"/>
              </a:rPr>
              <a:t>نويسي</a:t>
            </a:r>
            <a:endParaRPr lang="en-US" sz="2400" b="1" dirty="0">
              <a:cs typeface="B Nazanin" pitchFamily="2" charset="-78"/>
            </a:endParaRPr>
          </a:p>
          <a:p>
            <a:pPr marL="0" indent="0" algn="justLow" rtl="1">
              <a:buNone/>
              <a:tabLst>
                <a:tab pos="0" algn="l"/>
              </a:tabLst>
            </a:pPr>
            <a:r>
              <a:rPr lang="fa-IR" sz="2400" b="1" dirty="0" smtClean="0">
                <a:cs typeface="B Nazanin" pitchFamily="2" charset="-78"/>
              </a:rPr>
              <a:t>   ب)آزمون مدادی </a:t>
            </a:r>
            <a:r>
              <a:rPr lang="fa-IR" sz="2400" b="1" dirty="0">
                <a:cs typeface="B Nazanin" pitchFamily="2" charset="-78"/>
              </a:rPr>
              <a:t>کاغذی: آزمون درخانه، آزمون کتاب باز، آزمون گروهی، پرسش های </a:t>
            </a:r>
            <a:r>
              <a:rPr lang="fa-IR" sz="2400" b="1" dirty="0" smtClean="0">
                <a:cs typeface="B Nazanin" pitchFamily="2" charset="-78"/>
              </a:rPr>
              <a:t>تدریجی</a:t>
            </a:r>
            <a:endParaRPr lang="en-US" sz="2400" dirty="0">
              <a:cs typeface="B Koodak" pitchFamily="2" charset="-78"/>
            </a:endParaRPr>
          </a:p>
          <a:p>
            <a:pPr marL="457200" indent="-457200" algn="r" rtl="1">
              <a:buFont typeface="Wingdings" pitchFamily="2" charset="2"/>
              <a:buChar char="v"/>
              <a:tabLst>
                <a:tab pos="0" algn="l"/>
              </a:tabLst>
            </a:pPr>
            <a:r>
              <a:rPr lang="fa-IR" sz="2400" dirty="0" smtClean="0">
                <a:cs typeface="B Titr" pitchFamily="2" charset="-78"/>
              </a:rPr>
              <a:t>پرسشهاي </a:t>
            </a:r>
            <a:r>
              <a:rPr lang="fa-IR" sz="2400" dirty="0">
                <a:cs typeface="B Titr" pitchFamily="2" charset="-78"/>
              </a:rPr>
              <a:t>شفاهي</a:t>
            </a:r>
            <a:endParaRPr lang="en-US" sz="2400" dirty="0">
              <a:cs typeface="B Titr" pitchFamily="2" charset="-78"/>
            </a:endParaRPr>
          </a:p>
          <a:p>
            <a:pPr marL="457200" indent="-457200" algn="r" rtl="1">
              <a:buFont typeface="Wingdings" pitchFamily="2" charset="2"/>
              <a:buChar char="v"/>
              <a:tabLst>
                <a:tab pos="0" algn="l"/>
              </a:tabLst>
            </a:pPr>
            <a:r>
              <a:rPr lang="fa-IR" sz="2400" dirty="0" smtClean="0">
                <a:cs typeface="B Titr" pitchFamily="2" charset="-78"/>
              </a:rPr>
              <a:t>تکالیف </a:t>
            </a:r>
            <a:r>
              <a:rPr lang="fa-IR" sz="2400" dirty="0">
                <a:cs typeface="B Titr" pitchFamily="2" charset="-78"/>
              </a:rPr>
              <a:t>درسی</a:t>
            </a:r>
            <a:endParaRPr lang="en-US" sz="2400" dirty="0">
              <a:cs typeface="B Titr" pitchFamily="2" charset="-78"/>
            </a:endParaRPr>
          </a:p>
          <a:p>
            <a:pPr marL="457200" indent="-457200" algn="r" rtl="1">
              <a:buFont typeface="Wingdings" pitchFamily="2" charset="2"/>
              <a:buChar char="v"/>
              <a:tabLst>
                <a:tab pos="0" algn="l"/>
              </a:tabLst>
            </a:pPr>
            <a:r>
              <a:rPr lang="fa-IR" sz="2400" dirty="0" smtClean="0">
                <a:cs typeface="B Titr" pitchFamily="2" charset="-78"/>
              </a:rPr>
              <a:t>پوشه </a:t>
            </a:r>
            <a:r>
              <a:rPr lang="fa-IR" sz="2400" dirty="0">
                <a:cs typeface="B Titr" pitchFamily="2" charset="-78"/>
              </a:rPr>
              <a:t>کار</a:t>
            </a:r>
            <a:endParaRPr lang="en-US" sz="2400" dirty="0">
              <a:cs typeface="B Titr" pitchFamily="2" charset="-78"/>
            </a:endParaRPr>
          </a:p>
          <a:p>
            <a:pPr marL="457200" indent="-457200" algn="r" rtl="1">
              <a:buFont typeface="Wingdings" pitchFamily="2" charset="2"/>
              <a:buChar char="v"/>
              <a:tabLst>
                <a:tab pos="0" algn="l"/>
              </a:tabLst>
            </a:pPr>
            <a:r>
              <a:rPr lang="fa-IR" sz="2400" dirty="0" smtClean="0">
                <a:cs typeface="B Titr" pitchFamily="2" charset="-78"/>
              </a:rPr>
              <a:t>برگ </a:t>
            </a:r>
            <a:r>
              <a:rPr lang="fa-IR" sz="2400" dirty="0">
                <a:cs typeface="B Titr" pitchFamily="2" charset="-78"/>
              </a:rPr>
              <a:t>ثبت مشاهدات</a:t>
            </a:r>
            <a:endParaRPr lang="en-US" sz="2400" dirty="0">
              <a:cs typeface="B Titr" pitchFamily="2" charset="-78"/>
            </a:endParaRPr>
          </a:p>
          <a:p>
            <a:pPr marL="0" indent="0" algn="r" rtl="1">
              <a:buNone/>
              <a:tabLst>
                <a:tab pos="0" algn="l"/>
              </a:tabLst>
            </a:pPr>
            <a:r>
              <a:rPr lang="fa-IR" sz="2400" dirty="0">
                <a:cs typeface="B Titr" pitchFamily="2" charset="-78"/>
              </a:rPr>
              <a:t> </a:t>
            </a:r>
            <a:endParaRPr lang="fa-IR" sz="2400" dirty="0" smtClean="0">
              <a:cs typeface="B Titr" pitchFamily="2" charset="-78"/>
            </a:endParaRPr>
          </a:p>
          <a:p>
            <a:pPr marL="0" indent="0" algn="r" rtl="1">
              <a:buNone/>
              <a:tabLst>
                <a:tab pos="0" algn="l"/>
              </a:tabLst>
            </a:pPr>
            <a:endParaRPr lang="en-US" sz="2400" dirty="0">
              <a:cs typeface="B Koodak" pitchFamily="2" charset="-78"/>
            </a:endParaRPr>
          </a:p>
          <a:p>
            <a:pPr marL="109728" indent="0" algn="justLow" rtl="1">
              <a:buNone/>
            </a:pPr>
            <a:endParaRPr lang="fa-IR" sz="2400" dirty="0"/>
          </a:p>
        </p:txBody>
      </p:sp>
      <p:sp>
        <p:nvSpPr>
          <p:cNvPr id="3" name="Title 2"/>
          <p:cNvSpPr>
            <a:spLocks noGrp="1"/>
          </p:cNvSpPr>
          <p:nvPr>
            <p:ph type="title"/>
          </p:nvPr>
        </p:nvSpPr>
        <p:spPr>
          <a:xfrm>
            <a:off x="1954306" y="180508"/>
            <a:ext cx="8229600" cy="908704"/>
          </a:xfrm>
          <a:solidFill>
            <a:schemeClr val="accent1">
              <a:lumMod val="20000"/>
              <a:lumOff val="80000"/>
            </a:schemeClr>
          </a:solidFill>
        </p:spPr>
        <p:txBody>
          <a:bodyPr>
            <a:normAutofit fontScale="90000"/>
            <a:scene3d>
              <a:camera prst="perspectiveAbove"/>
              <a:lightRig rig="soft" dir="t"/>
            </a:scene3d>
            <a:sp3d extrusionH="57150" prstMaterial="softEdge">
              <a:bevelT w="25400" h="25400" prst="coolSlant"/>
            </a:sp3d>
          </a:bodyPr>
          <a:lstStyle/>
          <a:p>
            <a:pPr algn="ctr"/>
            <a:r>
              <a:rPr lang="fa-IR" dirty="0" smtClean="0">
                <a:solidFill>
                  <a:srgbClr val="C00000"/>
                </a:solidFill>
                <a:cs typeface="B Titr" pitchFamily="2" charset="-78"/>
              </a:rPr>
              <a:t>ابزاركارارزشيابي </a:t>
            </a:r>
            <a:r>
              <a:rPr lang="fa-IR" dirty="0">
                <a:solidFill>
                  <a:srgbClr val="C00000"/>
                </a:solidFill>
                <a:cs typeface="B Titr" pitchFamily="2" charset="-78"/>
              </a:rPr>
              <a:t>مستمر</a:t>
            </a:r>
            <a:r>
              <a:rPr lang="en-US" dirty="0">
                <a:solidFill>
                  <a:srgbClr val="C00000"/>
                </a:solidFill>
                <a:cs typeface="B Titr" pitchFamily="2" charset="-78"/>
              </a:rPr>
              <a:t/>
            </a:r>
            <a:br>
              <a:rPr lang="en-US" dirty="0">
                <a:solidFill>
                  <a:srgbClr val="C00000"/>
                </a:solidFill>
                <a:cs typeface="B Titr" pitchFamily="2" charset="-78"/>
              </a:rPr>
            </a:br>
            <a:endParaRPr lang="fa-IR" dirty="0">
              <a:solidFill>
                <a:srgbClr val="C00000"/>
              </a:solidFill>
              <a:cs typeface="B Titr" pitchFamily="2" charset="-78"/>
            </a:endParaRPr>
          </a:p>
        </p:txBody>
      </p:sp>
    </p:spTree>
    <p:extLst>
      <p:ext uri="{BB962C8B-B14F-4D97-AF65-F5344CB8AC3E}">
        <p14:creationId xmlns:p14="http://schemas.microsoft.com/office/powerpoint/2010/main" val="7341530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4776" y="990600"/>
            <a:ext cx="11255189"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2400" b="1" dirty="0" smtClean="0">
                <a:cs typeface="B Nazanin" pitchFamily="2" charset="-78"/>
              </a:rPr>
              <a:t>1-</a:t>
            </a:r>
            <a:r>
              <a:rPr lang="fa-IR" sz="2400" b="1" dirty="0">
                <a:cs typeface="B Nazanin" pitchFamily="2" charset="-78"/>
              </a:rPr>
              <a:t>   استفاده از امتحاناتي به شكل وشيوه امتحان پاياني فقط با هدف ثبت نمره براي دانش آموز.</a:t>
            </a:r>
            <a:endParaRPr lang="en-US" sz="2400" b="1" dirty="0">
              <a:cs typeface="B Nazanin" pitchFamily="2" charset="-78"/>
            </a:endParaRPr>
          </a:p>
          <a:p>
            <a:pPr algn="r" rtl="1"/>
            <a:r>
              <a:rPr lang="fa-IR" sz="2400" b="1" dirty="0">
                <a:cs typeface="B Nazanin" pitchFamily="2" charset="-78"/>
              </a:rPr>
              <a:t>2-   منظور كردن ميانگين نمرات امتحانات انجام شده بجاي نمره مستمر.</a:t>
            </a:r>
            <a:endParaRPr lang="en-US" sz="2400" b="1" dirty="0">
              <a:cs typeface="B Nazanin" pitchFamily="2" charset="-78"/>
            </a:endParaRPr>
          </a:p>
          <a:p>
            <a:pPr algn="r" rtl="1"/>
            <a:r>
              <a:rPr lang="fa-IR" sz="2400" b="1" dirty="0">
                <a:cs typeface="B Nazanin" pitchFamily="2" charset="-78"/>
              </a:rPr>
              <a:t>3-   عدم شناسايي مشكلات دانش آموز وتدريس معلم بعد از هر ارزشيابي.</a:t>
            </a:r>
            <a:endParaRPr lang="en-US" sz="2400" b="1" dirty="0">
              <a:cs typeface="B Nazanin" pitchFamily="2" charset="-78"/>
            </a:endParaRPr>
          </a:p>
          <a:p>
            <a:pPr algn="r" rtl="1"/>
            <a:r>
              <a:rPr lang="fa-IR" sz="2400" b="1" dirty="0">
                <a:cs typeface="B Nazanin" pitchFamily="2" charset="-78"/>
              </a:rPr>
              <a:t>4-   منظور نكردن عوامل ديگر سنجش رفتار در ارزشيابي دانش آموز بجز نمرات ارزشيابي روي كاغذ.</a:t>
            </a:r>
            <a:endParaRPr lang="en-US" sz="2400" b="1" dirty="0">
              <a:cs typeface="B Nazanin" pitchFamily="2" charset="-78"/>
            </a:endParaRPr>
          </a:p>
          <a:p>
            <a:pPr algn="r" rtl="1"/>
            <a:r>
              <a:rPr lang="fa-IR" sz="2400" b="1" dirty="0">
                <a:cs typeface="B Nazanin" pitchFamily="2" charset="-78"/>
              </a:rPr>
              <a:t>5-   منظور كردن نمره مستمر براساس نمره پاياني.</a:t>
            </a:r>
            <a:endParaRPr lang="en-US" sz="2400" b="1" dirty="0">
              <a:cs typeface="B Nazanin" pitchFamily="2" charset="-78"/>
            </a:endParaRPr>
          </a:p>
          <a:p>
            <a:pPr algn="r" rtl="1"/>
            <a:r>
              <a:rPr lang="fa-IR" sz="2400" b="1" dirty="0">
                <a:cs typeface="B Nazanin" pitchFamily="2" charset="-78"/>
              </a:rPr>
              <a:t>6-   اعلام نكردن عوامل مؤثر در ارزشيابي مستمر در ابتداي هرسال به دانش آموز واولياي آنها.</a:t>
            </a:r>
            <a:endParaRPr lang="en-US" sz="2400" b="1" dirty="0">
              <a:cs typeface="B Nazanin" pitchFamily="2" charset="-78"/>
            </a:endParaRPr>
          </a:p>
          <a:p>
            <a:pPr algn="r" rtl="1"/>
            <a:r>
              <a:rPr lang="fa-IR" sz="2400" b="1" dirty="0">
                <a:cs typeface="B Nazanin" pitchFamily="2" charset="-78"/>
              </a:rPr>
              <a:t>7-   كم اعتبار جلوه دادن نمره مستمر نسبت به نمره پاياني توسط بعضي از عوامل اجرايي آموزش وپرورش.</a:t>
            </a:r>
            <a:endParaRPr lang="en-US" sz="2400" b="1" dirty="0">
              <a:cs typeface="B Nazanin" pitchFamily="2" charset="-78"/>
            </a:endParaRPr>
          </a:p>
          <a:p>
            <a:pPr algn="r" rtl="1"/>
            <a:r>
              <a:rPr lang="fa-IR" sz="2400" b="1" dirty="0">
                <a:cs typeface="B Nazanin" pitchFamily="2" charset="-78"/>
              </a:rPr>
              <a:t>8-   </a:t>
            </a:r>
            <a:r>
              <a:rPr lang="fa-IR" sz="2400" b="1" dirty="0" smtClean="0">
                <a:cs typeface="B Nazanin" pitchFamily="2" charset="-78"/>
              </a:rPr>
              <a:t>عدم استفاده بعضی از </a:t>
            </a:r>
            <a:r>
              <a:rPr lang="fa-IR" sz="2400" b="1" dirty="0">
                <a:cs typeface="B Nazanin" pitchFamily="2" charset="-78"/>
              </a:rPr>
              <a:t>دبيران براي بكار گيري </a:t>
            </a:r>
            <a:r>
              <a:rPr lang="fa-IR" sz="2400" b="1" dirty="0" smtClean="0">
                <a:cs typeface="B Nazanin" pitchFamily="2" charset="-78"/>
              </a:rPr>
              <a:t>ابزارهاي </a:t>
            </a:r>
            <a:r>
              <a:rPr lang="fa-IR" sz="2400" b="1" dirty="0">
                <a:cs typeface="B Nazanin" pitchFamily="2" charset="-78"/>
              </a:rPr>
              <a:t>معرفي شده براي اجراي ارزشيابي مستمر.</a:t>
            </a:r>
            <a:endParaRPr lang="en-US" sz="2400" b="1" dirty="0">
              <a:cs typeface="B Nazanin" pitchFamily="2" charset="-78"/>
            </a:endParaRPr>
          </a:p>
          <a:p>
            <a:pPr algn="r" rtl="1"/>
            <a:r>
              <a:rPr lang="fa-IR" sz="2400" b="1" dirty="0">
                <a:cs typeface="B Nazanin" pitchFamily="2" charset="-78"/>
              </a:rPr>
              <a:t>9-   نبود </a:t>
            </a:r>
            <a:r>
              <a:rPr lang="fa-IR" sz="2400" b="1" dirty="0" smtClean="0">
                <a:cs typeface="B Nazanin" pitchFamily="2" charset="-78"/>
              </a:rPr>
              <a:t>امكانات و تجهیزات كافي  در </a:t>
            </a:r>
            <a:r>
              <a:rPr lang="fa-IR" sz="2400" b="1" dirty="0">
                <a:cs typeface="B Nazanin" pitchFamily="2" charset="-78"/>
              </a:rPr>
              <a:t>بعضي از مناطق براي استفاده دانش </a:t>
            </a:r>
            <a:r>
              <a:rPr lang="fa-IR" sz="2400" b="1" dirty="0" smtClean="0">
                <a:cs typeface="B Nazanin" pitchFamily="2" charset="-78"/>
              </a:rPr>
              <a:t>آموزان </a:t>
            </a:r>
            <a:r>
              <a:rPr lang="fa-IR" sz="2400" b="1" dirty="0">
                <a:cs typeface="B Nazanin" pitchFamily="2" charset="-78"/>
              </a:rPr>
              <a:t>مانند:كتابخانه ، اينترنت و......</a:t>
            </a:r>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a:r>
              <a:rPr lang="fa-IR" sz="2800" dirty="0">
                <a:solidFill>
                  <a:srgbClr val="C00000"/>
                </a:solidFill>
                <a:cs typeface="B Titr" pitchFamily="2" charset="-78"/>
              </a:rPr>
              <a:t>خطاهاي رايج دراجراي ارزشيابي مستمر</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27819116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2362200"/>
            <a:ext cx="8229600" cy="3048000"/>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lstStyle/>
          <a:p>
            <a:endParaRPr lang="fa-IR" b="1" dirty="0" smtClean="0">
              <a:cs typeface="B Titr" pitchFamily="2" charset="-78"/>
            </a:endParaRPr>
          </a:p>
          <a:p>
            <a:pPr algn="r" rtl="1"/>
            <a:r>
              <a:rPr lang="fa-IR" sz="3600" b="1" dirty="0">
                <a:cs typeface="B Titr" pitchFamily="2" charset="-78"/>
              </a:rPr>
              <a:t>1-</a:t>
            </a:r>
            <a:r>
              <a:rPr lang="en-US" sz="3600" b="1" dirty="0">
                <a:cs typeface="B Titr" pitchFamily="2" charset="-78"/>
              </a:rPr>
              <a:t> </a:t>
            </a:r>
            <a:r>
              <a:rPr lang="fa-IR" sz="3600" b="1" dirty="0">
                <a:cs typeface="B Titr" pitchFamily="2" charset="-78"/>
              </a:rPr>
              <a:t>یادگیری گروهی</a:t>
            </a:r>
          </a:p>
          <a:p>
            <a:pPr algn="r" rtl="1"/>
            <a:r>
              <a:rPr lang="fa-IR" sz="3600" b="1" dirty="0">
                <a:cs typeface="B Titr" pitchFamily="2" charset="-78"/>
              </a:rPr>
              <a:t> 2- یادگیری فعال</a:t>
            </a:r>
          </a:p>
          <a:p>
            <a:pPr algn="r" rtl="1"/>
            <a:r>
              <a:rPr lang="fa-IR" sz="3600" b="1" dirty="0">
                <a:cs typeface="B Titr" pitchFamily="2" charset="-78"/>
              </a:rPr>
              <a:t> 3- یادگیری خلاق</a:t>
            </a:r>
            <a:endParaRPr lang="en-US" sz="3600" dirty="0">
              <a:cs typeface="B Titr" pitchFamily="2" charset="-78"/>
            </a:endParaRPr>
          </a:p>
          <a:p>
            <a:endParaRPr lang="fa-IR" dirty="0">
              <a:cs typeface="B Titr" pitchFamily="2" charset="-78"/>
            </a:endParaRPr>
          </a:p>
        </p:txBody>
      </p:sp>
      <p:sp>
        <p:nvSpPr>
          <p:cNvPr id="3" name="Title 2"/>
          <p:cNvSpPr>
            <a:spLocks noGrp="1"/>
          </p:cNvSpPr>
          <p:nvPr>
            <p:ph type="title"/>
          </p:nvPr>
        </p:nvSpPr>
        <p:spPr>
          <a:xfrm>
            <a:off x="1981200" y="596153"/>
            <a:ext cx="8229600" cy="1394012"/>
          </a:xfrm>
          <a:solidFill>
            <a:schemeClr val="accent1">
              <a:lumMod val="20000"/>
              <a:lumOff val="80000"/>
            </a:schemeClr>
          </a:solidFill>
        </p:spPr>
        <p:txBody>
          <a:bodyPr>
            <a:normAutofit fontScale="90000"/>
          </a:bodyPr>
          <a:lstStyle/>
          <a:p>
            <a:pPr algn="ctr"/>
            <a:r>
              <a:rPr lang="fa-IR" dirty="0" smtClean="0">
                <a:cs typeface="B Titr" pitchFamily="2" charset="-78"/>
              </a:rPr>
              <a:t/>
            </a:r>
            <a:br>
              <a:rPr lang="fa-IR" dirty="0" smtClean="0">
                <a:cs typeface="B Titr" pitchFamily="2" charset="-78"/>
              </a:rPr>
            </a:br>
            <a:r>
              <a:rPr lang="fa-IR" dirty="0" smtClean="0">
                <a:cs typeface="B Titr" pitchFamily="2" charset="-78"/>
              </a:rPr>
              <a:t>رویکرد </a:t>
            </a:r>
            <a:r>
              <a:rPr lang="fa-IR" dirty="0">
                <a:cs typeface="B Titr" pitchFamily="2" charset="-78"/>
              </a:rPr>
              <a:t>نوین آموزشی بر سه نکته تأکید دارد:</a:t>
            </a:r>
            <a:r>
              <a:rPr lang="en-US" dirty="0">
                <a:cs typeface="B Titr" pitchFamily="2" charset="-78"/>
              </a:rPr>
              <a:t/>
            </a:r>
            <a:br>
              <a:rPr lang="en-US" dirty="0">
                <a:cs typeface="B Titr" pitchFamily="2" charset="-78"/>
              </a:rPr>
            </a:br>
            <a:endParaRPr lang="fa-IR" dirty="0">
              <a:cs typeface="B Titr" pitchFamily="2" charset="-78"/>
            </a:endParaRPr>
          </a:p>
        </p:txBody>
      </p:sp>
    </p:spTree>
    <p:extLst>
      <p:ext uri="{BB962C8B-B14F-4D97-AF65-F5344CB8AC3E}">
        <p14:creationId xmlns:p14="http://schemas.microsoft.com/office/powerpoint/2010/main" val="10472995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9589" y="1595717"/>
            <a:ext cx="11013140" cy="5114365"/>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lstStyle/>
          <a:p>
            <a:endParaRPr lang="fa-IR" b="1" dirty="0" smtClean="0">
              <a:cs typeface="B Titr" pitchFamily="2" charset="-78"/>
            </a:endParaRPr>
          </a:p>
          <a:p>
            <a:pPr algn="r" rtl="1"/>
            <a:r>
              <a:rPr lang="fa-IR" sz="3200" b="1" dirty="0">
                <a:cs typeface="B Titr" pitchFamily="2" charset="-78"/>
              </a:rPr>
              <a:t>1-</a:t>
            </a:r>
            <a:r>
              <a:rPr lang="en-US" sz="3200" b="1" dirty="0">
                <a:cs typeface="B Titr" pitchFamily="2" charset="-78"/>
              </a:rPr>
              <a:t> </a:t>
            </a:r>
            <a:r>
              <a:rPr lang="fa-IR" sz="3200" b="1" dirty="0"/>
              <a:t> روش </a:t>
            </a:r>
            <a:r>
              <a:rPr lang="fa-IR" sz="3200" b="1" dirty="0" smtClean="0"/>
              <a:t>كنفـــــرانس</a:t>
            </a:r>
          </a:p>
          <a:p>
            <a:pPr algn="r" rtl="1"/>
            <a:r>
              <a:rPr lang="fa-IR" sz="3200" b="1" dirty="0" smtClean="0">
                <a:cs typeface="B Titr" pitchFamily="2" charset="-78"/>
              </a:rPr>
              <a:t> </a:t>
            </a:r>
            <a:r>
              <a:rPr lang="fa-IR" sz="3200" b="1" dirty="0">
                <a:cs typeface="B Titr" pitchFamily="2" charset="-78"/>
              </a:rPr>
              <a:t>2- </a:t>
            </a:r>
            <a:r>
              <a:rPr lang="fa-IR" sz="3200" b="1" dirty="0"/>
              <a:t>روش پــــرسش و </a:t>
            </a:r>
            <a:r>
              <a:rPr lang="fa-IR" sz="3200" b="1" dirty="0" smtClean="0"/>
              <a:t>پاســـــخ</a:t>
            </a:r>
          </a:p>
          <a:p>
            <a:pPr algn="r" rtl="1"/>
            <a:r>
              <a:rPr lang="fa-IR" sz="3200" b="1" dirty="0" smtClean="0">
                <a:cs typeface="B Titr" pitchFamily="2" charset="-78"/>
              </a:rPr>
              <a:t> </a:t>
            </a:r>
            <a:r>
              <a:rPr lang="fa-IR" sz="3200" b="1" dirty="0">
                <a:cs typeface="B Titr" pitchFamily="2" charset="-78"/>
              </a:rPr>
              <a:t>3- </a:t>
            </a:r>
            <a:r>
              <a:rPr lang="fa-IR" sz="3200" b="1" dirty="0"/>
              <a:t>شيـــــوه </a:t>
            </a:r>
            <a:r>
              <a:rPr lang="fa-IR" sz="3200" b="1" dirty="0" smtClean="0"/>
              <a:t>بحثــــي</a:t>
            </a:r>
          </a:p>
          <a:p>
            <a:pPr algn="r" rtl="1"/>
            <a:r>
              <a:rPr lang="fa-IR" sz="3200" b="1" dirty="0" smtClean="0">
                <a:cs typeface="B Titr" panose="00000700000000000000" pitchFamily="2" charset="-78"/>
              </a:rPr>
              <a:t>4-</a:t>
            </a:r>
            <a:r>
              <a:rPr lang="fa-IR" sz="3200" b="1" dirty="0" smtClean="0"/>
              <a:t>شيـــــوه </a:t>
            </a:r>
            <a:r>
              <a:rPr lang="fa-IR" sz="3200" b="1" dirty="0"/>
              <a:t>درس پژوهی </a:t>
            </a:r>
            <a:r>
              <a:rPr lang="fa-IR" sz="3200" b="1" dirty="0" smtClean="0"/>
              <a:t>و....</a:t>
            </a:r>
          </a:p>
          <a:p>
            <a:pPr marL="0" indent="0" algn="ctr" rtl="1">
              <a:buNone/>
            </a:pPr>
            <a:endParaRPr lang="fa-IR" sz="4000" b="1" dirty="0" smtClean="0">
              <a:cs typeface="B Titr" panose="00000700000000000000" pitchFamily="2" charset="-78"/>
            </a:endParaRPr>
          </a:p>
          <a:p>
            <a:pPr marL="0" indent="0" algn="ctr" rtl="1">
              <a:buNone/>
            </a:pPr>
            <a:r>
              <a:rPr lang="fa-IR" sz="4800" b="1" dirty="0" smtClean="0">
                <a:cs typeface="B Titr" panose="00000700000000000000" pitchFamily="2" charset="-78"/>
              </a:rPr>
              <a:t>ادغام </a:t>
            </a:r>
            <a:r>
              <a:rPr lang="fa-IR" sz="4800" b="1" dirty="0">
                <a:cs typeface="B Titr" panose="00000700000000000000" pitchFamily="2" charset="-78"/>
              </a:rPr>
              <a:t>روش ها، بهترین الگوی آموزش</a:t>
            </a:r>
            <a:endParaRPr lang="fa-IR" sz="4800" b="1" dirty="0">
              <a:cs typeface="B Titr" pitchFamily="2" charset="-78"/>
            </a:endParaRPr>
          </a:p>
        </p:txBody>
      </p:sp>
      <p:sp>
        <p:nvSpPr>
          <p:cNvPr id="3" name="Title 2"/>
          <p:cNvSpPr>
            <a:spLocks noGrp="1"/>
          </p:cNvSpPr>
          <p:nvPr>
            <p:ph type="title"/>
          </p:nvPr>
        </p:nvSpPr>
        <p:spPr>
          <a:xfrm>
            <a:off x="1981200" y="165847"/>
            <a:ext cx="8229600" cy="1246094"/>
          </a:xfrm>
          <a:solidFill>
            <a:schemeClr val="accent1">
              <a:lumMod val="20000"/>
              <a:lumOff val="80000"/>
            </a:schemeClr>
          </a:solidFill>
        </p:spPr>
        <p:txBody>
          <a:bodyPr>
            <a:normAutofit fontScale="90000"/>
          </a:bodyPr>
          <a:lstStyle/>
          <a:p>
            <a:pPr algn="ctr"/>
            <a:r>
              <a:rPr lang="fa-IR" dirty="0" smtClean="0">
                <a:cs typeface="B Titr" pitchFamily="2" charset="-78"/>
              </a:rPr>
              <a:t/>
            </a:r>
            <a:br>
              <a:rPr lang="fa-IR" dirty="0" smtClean="0">
                <a:cs typeface="B Titr" pitchFamily="2" charset="-78"/>
              </a:rPr>
            </a:br>
            <a:r>
              <a:rPr lang="fa-IR" dirty="0" smtClean="0">
                <a:cs typeface="B Titr" pitchFamily="2" charset="-78"/>
              </a:rPr>
              <a:t>روش ها و شیوه های </a:t>
            </a:r>
            <a:r>
              <a:rPr lang="fa-IR" dirty="0">
                <a:cs typeface="B Titr" pitchFamily="2" charset="-78"/>
              </a:rPr>
              <a:t>نوین </a:t>
            </a:r>
            <a:r>
              <a:rPr lang="fa-IR" dirty="0" smtClean="0">
                <a:cs typeface="B Titr" pitchFamily="2" charset="-78"/>
              </a:rPr>
              <a:t>تدریس </a:t>
            </a:r>
            <a:r>
              <a:rPr lang="fa-IR" sz="4400" dirty="0" smtClean="0">
                <a:cs typeface="B Titr" pitchFamily="2" charset="-78"/>
              </a:rPr>
              <a:t>مانند</a:t>
            </a:r>
            <a:r>
              <a:rPr lang="fa-IR" dirty="0" smtClean="0">
                <a:cs typeface="B Titr" pitchFamily="2" charset="-78"/>
              </a:rPr>
              <a:t>:</a:t>
            </a:r>
            <a:r>
              <a:rPr lang="en-US" dirty="0">
                <a:cs typeface="B Titr" pitchFamily="2" charset="-78"/>
              </a:rPr>
              <a:t/>
            </a:r>
            <a:br>
              <a:rPr lang="en-US" dirty="0">
                <a:cs typeface="B Titr" pitchFamily="2" charset="-78"/>
              </a:rPr>
            </a:br>
            <a:endParaRPr lang="fa-IR" dirty="0">
              <a:cs typeface="B Titr" pitchFamily="2" charset="-78"/>
            </a:endParaRPr>
          </a:p>
        </p:txBody>
      </p:sp>
    </p:spTree>
    <p:extLst>
      <p:ext uri="{BB962C8B-B14F-4D97-AF65-F5344CB8AC3E}">
        <p14:creationId xmlns:p14="http://schemas.microsoft.com/office/powerpoint/2010/main" val="23516858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966" y="990600"/>
            <a:ext cx="11430000"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3600" b="1" dirty="0" smtClean="0">
                <a:cs typeface="B Nazanin" panose="00000400000000000000" pitchFamily="2" charset="-78"/>
              </a:rPr>
              <a:t>در </a:t>
            </a:r>
            <a:r>
              <a:rPr lang="fa-IR" sz="3600" b="1" dirty="0">
                <a:cs typeface="B Nazanin" panose="00000400000000000000" pitchFamily="2" charset="-78"/>
              </a:rPr>
              <a:t>اين روش اطلاعات توسط دانش آموزان جمع آوري و ارائه مي گردد. </a:t>
            </a:r>
            <a:endParaRPr lang="fa-IR" sz="3600" b="1" dirty="0" smtClean="0">
              <a:cs typeface="B Nazanin" panose="00000400000000000000" pitchFamily="2" charset="-78"/>
            </a:endParaRPr>
          </a:p>
          <a:p>
            <a:pPr algn="r" rtl="1"/>
            <a:r>
              <a:rPr lang="fa-IR" sz="3600" b="1" dirty="0" smtClean="0">
                <a:cs typeface="B Nazanin" panose="00000400000000000000" pitchFamily="2" charset="-78"/>
              </a:rPr>
              <a:t>اين </a:t>
            </a:r>
            <a:r>
              <a:rPr lang="fa-IR" sz="3600" b="1" dirty="0">
                <a:cs typeface="B Nazanin" panose="00000400000000000000" pitchFamily="2" charset="-78"/>
              </a:rPr>
              <a:t>روش مي تواند مشخص كند كه دانش آموزان تا چه اندازه مي دانند</a:t>
            </a:r>
            <a:r>
              <a:rPr lang="fa-IR" sz="3600" b="1" dirty="0" smtClean="0">
                <a:cs typeface="B Nazanin" panose="00000400000000000000" pitchFamily="2" charset="-78"/>
              </a:rPr>
              <a:t>.</a:t>
            </a:r>
          </a:p>
          <a:p>
            <a:pPr algn="r" rtl="1"/>
            <a:r>
              <a:rPr lang="fa-IR" sz="3600" b="1" dirty="0" smtClean="0">
                <a:cs typeface="B Nazanin" panose="00000400000000000000" pitchFamily="2" charset="-78"/>
              </a:rPr>
              <a:t> </a:t>
            </a:r>
          </a:p>
          <a:p>
            <a:pPr algn="r" rtl="1"/>
            <a:r>
              <a:rPr lang="fa-IR" sz="3600" b="1" dirty="0" smtClean="0">
                <a:cs typeface="B Nazanin" panose="00000400000000000000" pitchFamily="2" charset="-78"/>
              </a:rPr>
              <a:t>اين </a:t>
            </a:r>
            <a:r>
              <a:rPr lang="fa-IR" sz="3600" b="1" dirty="0">
                <a:cs typeface="B Nazanin" panose="00000400000000000000" pitchFamily="2" charset="-78"/>
              </a:rPr>
              <a:t>روش يك موقعيت فعال براي يادگيري به وجود مي آورد. نقش معلم در كنفرانس صرفاً هدايت و اداره كردن جلسه و جلوگيري از مباحثاتي است كه منجر به انحراف از موضوع كنفرانس و روال منطقي آن شود. </a:t>
            </a:r>
            <a:endParaRPr lang="fa-IR" sz="3600" b="1" dirty="0" smtClean="0">
              <a:cs typeface="B Nazanin" panose="00000400000000000000" pitchFamily="2" charset="-78"/>
            </a:endParaRPr>
          </a:p>
          <a:p>
            <a:pPr algn="r" rtl="1"/>
            <a:endParaRPr lang="fa-IR" sz="3600" b="1" dirty="0" smtClean="0">
              <a:cs typeface="B Nazanin" panose="00000400000000000000" pitchFamily="2" charset="-78"/>
            </a:endParaRPr>
          </a:p>
          <a:p>
            <a:pPr algn="r" rtl="1"/>
            <a:r>
              <a:rPr lang="fa-IR" sz="3600" b="1" dirty="0" smtClean="0">
                <a:cs typeface="B Nazanin" panose="00000400000000000000" pitchFamily="2" charset="-78"/>
              </a:rPr>
              <a:t>اين </a:t>
            </a:r>
            <a:r>
              <a:rPr lang="fa-IR" sz="3600" b="1" dirty="0">
                <a:cs typeface="B Nazanin" panose="00000400000000000000" pitchFamily="2" charset="-78"/>
              </a:rPr>
              <a:t>روش براي كليه دروس وسنين مختلف </a:t>
            </a:r>
            <a:r>
              <a:rPr lang="fa-IR" sz="3600" b="1" dirty="0" smtClean="0">
                <a:cs typeface="B Nazanin" panose="00000400000000000000" pitchFamily="2" charset="-78"/>
              </a:rPr>
              <a:t>كاربرد دارد</a:t>
            </a:r>
            <a:r>
              <a:rPr lang="fa-IR" sz="3600" b="1" dirty="0">
                <a:cs typeface="B Nazanin" panose="00000400000000000000" pitchFamily="2" charset="-78"/>
              </a:rPr>
              <a:t>.</a:t>
            </a:r>
            <a:endParaRPr lang="fa-IR" sz="4400" b="1" dirty="0">
              <a:cs typeface="B Nazanin" pitchFamily="2" charset="-78"/>
            </a:endParaRPr>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a:r>
              <a:rPr lang="fa-IR" b="1" dirty="0"/>
              <a:t>روش كنفـــــرانس </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41603365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966" y="990600"/>
            <a:ext cx="11430000"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3600" b="1" dirty="0">
                <a:cs typeface="B Nazanin" panose="00000400000000000000" pitchFamily="2" charset="-78"/>
              </a:rPr>
              <a:t>شيوه پرسش و پاسخ شيوه اي است كه معلم به وسيله آن فراگير را به تفكر در باره مفهومي جديد يا بيان مطالبي فرا گرفته شده تشويق مي كند</a:t>
            </a:r>
            <a:r>
              <a:rPr lang="fa-IR" sz="3600" b="1" dirty="0" smtClean="0">
                <a:cs typeface="B Nazanin" panose="00000400000000000000" pitchFamily="2" charset="-78"/>
              </a:rPr>
              <a:t>.</a:t>
            </a:r>
          </a:p>
          <a:p>
            <a:pPr algn="r" rtl="1"/>
            <a:r>
              <a:rPr lang="fa-IR" sz="3600" b="1" dirty="0" smtClean="0">
                <a:cs typeface="B Nazanin" panose="00000400000000000000" pitchFamily="2" charset="-78"/>
              </a:rPr>
              <a:t> </a:t>
            </a:r>
            <a:r>
              <a:rPr lang="fa-IR" sz="3600" b="1" dirty="0">
                <a:cs typeface="B Nazanin" panose="00000400000000000000" pitchFamily="2" charset="-78"/>
              </a:rPr>
              <a:t>معلم, وقتي كه مي خواهد مفهوم دقيقي را در كلاس مطرح نمايد يا توجه فراگيران را به موضوعي جلب كند شيوه پرسش و پاسخ را به كار مي </a:t>
            </a:r>
            <a:r>
              <a:rPr lang="fa-IR" sz="3600" b="1" dirty="0" smtClean="0">
                <a:cs typeface="B Nazanin" panose="00000400000000000000" pitchFamily="2" charset="-78"/>
              </a:rPr>
              <a:t>برد.</a:t>
            </a:r>
          </a:p>
          <a:p>
            <a:pPr algn="r" rtl="1"/>
            <a:r>
              <a:rPr lang="fa-IR" sz="3600" b="1" dirty="0" smtClean="0">
                <a:cs typeface="B Nazanin" panose="00000400000000000000" pitchFamily="2" charset="-78"/>
              </a:rPr>
              <a:t> </a:t>
            </a:r>
            <a:r>
              <a:rPr lang="fa-IR" sz="3600" b="1" dirty="0">
                <a:cs typeface="B Nazanin" panose="00000400000000000000" pitchFamily="2" charset="-78"/>
              </a:rPr>
              <a:t>بدين وسيله فراگير را تشويق مي كند تا اطلاع خود را درباره موضوعي بيان كند ممكن است براي مرور كردن مطالبي كه قبلاً تدريس شده اند مفيد </a:t>
            </a:r>
            <a:r>
              <a:rPr lang="fa-IR" sz="3600" b="1" dirty="0" smtClean="0">
                <a:cs typeface="B Nazanin" panose="00000400000000000000" pitchFamily="2" charset="-78"/>
              </a:rPr>
              <a:t>باشد </a:t>
            </a:r>
            <a:r>
              <a:rPr lang="fa-IR" sz="3600" b="1" dirty="0">
                <a:cs typeface="B Nazanin" panose="00000400000000000000" pitchFamily="2" charset="-78"/>
              </a:rPr>
              <a:t>يا وسيله خوبي براي ارزشيابي ميزان درك فراگير از مفهوم مورد نظر باشد.</a:t>
            </a:r>
            <a:endParaRPr lang="fa-IR" sz="7200" b="1" dirty="0">
              <a:cs typeface="B Nazanin" pitchFamily="2" charset="-78"/>
            </a:endParaRPr>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a:r>
              <a:rPr lang="fa-IR" b="1" dirty="0" smtClean="0"/>
              <a:t>روش </a:t>
            </a:r>
            <a:r>
              <a:rPr lang="fa-IR" b="1" dirty="0"/>
              <a:t>پــــرسش و پاســـــخ </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13262040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966" y="990600"/>
            <a:ext cx="11430000"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2800" b="1" dirty="0">
                <a:cs typeface="B Nazanin" panose="00000400000000000000" pitchFamily="2" charset="-78"/>
              </a:rPr>
              <a:t>در شيوه </a:t>
            </a:r>
            <a:r>
              <a:rPr lang="fa-IR" sz="2800" b="1" dirty="0" smtClean="0">
                <a:cs typeface="B Nazanin" panose="00000400000000000000" pitchFamily="2" charset="-78"/>
              </a:rPr>
              <a:t>بحثي ، دانش </a:t>
            </a:r>
            <a:r>
              <a:rPr lang="fa-IR" sz="2800" b="1" dirty="0">
                <a:cs typeface="B Nazanin" panose="00000400000000000000" pitchFamily="2" charset="-78"/>
              </a:rPr>
              <a:t>آموزان فعالانه در يادگيري شركت مي كنند و مفهوم مورد نظر را از يكديگر مي آموزند. </a:t>
            </a:r>
            <a:endParaRPr lang="fa-IR" sz="2800" b="1" dirty="0" smtClean="0">
              <a:cs typeface="B Nazanin" panose="00000400000000000000" pitchFamily="2" charset="-78"/>
            </a:endParaRPr>
          </a:p>
          <a:p>
            <a:pPr algn="r" rtl="1"/>
            <a:r>
              <a:rPr lang="fa-IR" sz="2800" b="1" dirty="0" smtClean="0">
                <a:cs typeface="B Nazanin" panose="00000400000000000000" pitchFamily="2" charset="-78"/>
              </a:rPr>
              <a:t>در </a:t>
            </a:r>
            <a:r>
              <a:rPr lang="fa-IR" sz="2800" b="1" dirty="0">
                <a:cs typeface="B Nazanin" panose="00000400000000000000" pitchFamily="2" charset="-78"/>
              </a:rPr>
              <a:t>اين شيوه معلم را مي توان به عنوان محرك, شروع كننده بحث و راهنما تصور كرد. معلم طوري سوال يا مسئله را مطرح مي كند كه دانش آموزان را به پاسخگويي يا حل مسئله تشويق كند</a:t>
            </a:r>
            <a:r>
              <a:rPr lang="fa-IR" sz="2800" b="1" dirty="0" smtClean="0">
                <a:cs typeface="B Nazanin" panose="00000400000000000000" pitchFamily="2" charset="-78"/>
              </a:rPr>
              <a:t>.</a:t>
            </a:r>
          </a:p>
          <a:p>
            <a:pPr algn="r" rtl="1"/>
            <a:r>
              <a:rPr lang="fa-IR" sz="2800" b="1" dirty="0" smtClean="0">
                <a:cs typeface="B Nazanin" panose="00000400000000000000" pitchFamily="2" charset="-78"/>
              </a:rPr>
              <a:t> </a:t>
            </a:r>
            <a:r>
              <a:rPr lang="fa-IR" sz="2800" b="1" dirty="0">
                <a:cs typeface="B Nazanin" panose="00000400000000000000" pitchFamily="2" charset="-78"/>
              </a:rPr>
              <a:t>اين شيوه در دو مورد </a:t>
            </a:r>
            <a:r>
              <a:rPr lang="fa-IR" sz="2800" b="1" dirty="0" smtClean="0">
                <a:cs typeface="B Nazanin" panose="00000400000000000000" pitchFamily="2" charset="-78"/>
              </a:rPr>
              <a:t>زيركاربرد </a:t>
            </a:r>
            <a:r>
              <a:rPr lang="fa-IR" sz="2800" b="1" dirty="0">
                <a:cs typeface="B Nazanin" panose="00000400000000000000" pitchFamily="2" charset="-78"/>
              </a:rPr>
              <a:t>خاصي دارد: </a:t>
            </a:r>
            <a:r>
              <a:rPr lang="fa-IR" sz="4800" b="1" dirty="0">
                <a:cs typeface="B Nazanin" panose="00000400000000000000" pitchFamily="2" charset="-78"/>
              </a:rPr>
              <a:t/>
            </a:r>
            <a:br>
              <a:rPr lang="fa-IR" sz="4800" b="1" dirty="0">
                <a:cs typeface="B Nazanin" panose="00000400000000000000" pitchFamily="2" charset="-78"/>
              </a:rPr>
            </a:br>
            <a:r>
              <a:rPr lang="fa-IR" sz="2800" b="1" dirty="0">
                <a:cs typeface="B Nazanin" panose="00000400000000000000" pitchFamily="2" charset="-78"/>
              </a:rPr>
              <a:t>۱- موقعي كه معلم مي خواهد مفهوم جديدي را به فراگيران بياموزد </a:t>
            </a:r>
            <a:r>
              <a:rPr lang="fa-IR" sz="2800" b="1" dirty="0" smtClean="0">
                <a:cs typeface="B Nazanin" panose="00000400000000000000" pitchFamily="2" charset="-78"/>
              </a:rPr>
              <a:t>و انتظار </a:t>
            </a:r>
            <a:r>
              <a:rPr lang="fa-IR" sz="2800" b="1" dirty="0">
                <a:cs typeface="B Nazanin" panose="00000400000000000000" pitchFamily="2" charset="-78"/>
              </a:rPr>
              <a:t>دارد كه همه آنها مفهوم را به شكلي واحد در يابند در اين صورت معلم سعي مي كند كه بحث را به جهتي بكشاند كه شكل صحيح مفهوم از آن نتيجه گيري شود.</a:t>
            </a:r>
            <a:r>
              <a:rPr lang="fa-IR" sz="4800" b="1" dirty="0">
                <a:cs typeface="B Nazanin" panose="00000400000000000000" pitchFamily="2" charset="-78"/>
              </a:rPr>
              <a:t/>
            </a:r>
            <a:br>
              <a:rPr lang="fa-IR" sz="4800" b="1" dirty="0">
                <a:cs typeface="B Nazanin" panose="00000400000000000000" pitchFamily="2" charset="-78"/>
              </a:rPr>
            </a:br>
            <a:r>
              <a:rPr lang="fa-IR" sz="2800" b="1" dirty="0">
                <a:cs typeface="B Nazanin" panose="00000400000000000000" pitchFamily="2" charset="-78"/>
              </a:rPr>
              <a:t>۲- هدف معلم اين است كه ذهن دانش آموز را به تكاپو وجستجو وادارد. در اين صورت معلم مسئله اي را عنوان مي كند كه تا دانش آموزان راه حل آن را پيشنهاد كنند. در اين موقعيت معلم سعي مي كند كه موضوع بحث را به دلخواه خود كنترل </a:t>
            </a:r>
            <a:r>
              <a:rPr lang="fa-IR" sz="2800" b="1" dirty="0" smtClean="0">
                <a:cs typeface="B Nazanin" panose="00000400000000000000" pitchFamily="2" charset="-78"/>
              </a:rPr>
              <a:t>نكند تا </a:t>
            </a:r>
            <a:r>
              <a:rPr lang="fa-IR" sz="2800" b="1" dirty="0">
                <a:cs typeface="B Nazanin" panose="00000400000000000000" pitchFamily="2" charset="-78"/>
              </a:rPr>
              <a:t>راه حلي را كه خود در نظر دارد به كلاس تحميل نكرده باشد.</a:t>
            </a:r>
            <a:endParaRPr lang="fa-IR" sz="6000" b="1" dirty="0">
              <a:cs typeface="B Nazanin" pitchFamily="2" charset="-78"/>
            </a:endParaRPr>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a:r>
              <a:rPr lang="fa-IR" b="1" dirty="0"/>
              <a:t>شيـــــوه بحثــــي </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38904617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966" y="990600"/>
            <a:ext cx="11430000" cy="57194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2000" b="1" dirty="0">
                <a:cs typeface="B Nazanin" panose="00000400000000000000" pitchFamily="2" charset="-78"/>
              </a:rPr>
              <a:t>فرایند درس پژوهی چرخه ای است که امروزه در بیش تر کشورهای پیشرفته ی دنیا از استقبال ویژه ای برخوردار است</a:t>
            </a:r>
            <a:r>
              <a:rPr lang="fa-IR" sz="2000" b="1" dirty="0" smtClean="0">
                <a:cs typeface="B Nazanin" panose="00000400000000000000" pitchFamily="2" charset="-78"/>
              </a:rPr>
              <a:t>.         </a:t>
            </a:r>
            <a:r>
              <a:rPr lang="fa-IR" sz="2000" b="1" dirty="0">
                <a:cs typeface="B Nazanin" panose="00000400000000000000" pitchFamily="2" charset="-78"/>
              </a:rPr>
              <a:t>جهت سهولت بیش تر در درک و یادگیری این فرایند که در واقع یک برنامه ریزی بلند مدت و به </a:t>
            </a:r>
            <a:r>
              <a:rPr lang="fa-IR" sz="2000" b="1" dirty="0" smtClean="0">
                <a:cs typeface="B Nazanin" panose="00000400000000000000" pitchFamily="2" charset="-78"/>
              </a:rPr>
              <a:t>نوعی </a:t>
            </a:r>
            <a:r>
              <a:rPr lang="fa-IR" sz="2000" b="1" dirty="0">
                <a:cs typeface="B Nazanin" panose="00000400000000000000" pitchFamily="2" charset="-78"/>
              </a:rPr>
              <a:t>سرمایه گذاری آموزشی محسوب می گردد مراحل آن در ده گام اساسی طرح گردیده است</a:t>
            </a:r>
            <a:r>
              <a:rPr lang="en-US" sz="2000" b="1" dirty="0" smtClean="0">
                <a:cs typeface="B Nazanin" panose="00000400000000000000" pitchFamily="2" charset="-78"/>
              </a:rPr>
              <a:t>:</a:t>
            </a:r>
            <a:endParaRPr lang="fa-IR" sz="2000" b="1" dirty="0" smtClean="0">
              <a:cs typeface="B Nazanin" panose="00000400000000000000" pitchFamily="2" charset="-78"/>
            </a:endParaRPr>
          </a:p>
          <a:p>
            <a:pPr algn="r" rtl="1"/>
            <a:r>
              <a:rPr lang="fa-IR" b="1" dirty="0"/>
              <a:t>گام اوّل: تشکیل گروه، تقسیم کار و مسؤولیّت اعضای </a:t>
            </a:r>
            <a:r>
              <a:rPr lang="fa-IR" b="1" dirty="0" smtClean="0"/>
              <a:t>گروه( مانند : یک </a:t>
            </a:r>
            <a:r>
              <a:rPr lang="fa-IR" b="1" dirty="0"/>
              <a:t>نفر مسؤول هماهنگی دو نفر مسؤول نوشتن طرح درس- دو نفرمسؤول اجرای طرح </a:t>
            </a:r>
            <a:r>
              <a:rPr lang="fa-IR" b="1" dirty="0" smtClean="0"/>
              <a:t>)</a:t>
            </a:r>
          </a:p>
          <a:p>
            <a:pPr algn="r" rtl="1"/>
            <a:r>
              <a:rPr lang="fa-IR" b="1" dirty="0"/>
              <a:t>گام دوم</a:t>
            </a:r>
            <a:r>
              <a:rPr lang="en-US" b="1" dirty="0"/>
              <a:t>: </a:t>
            </a:r>
            <a:r>
              <a:rPr lang="fa-IR" b="1" dirty="0"/>
              <a:t>تعیین هدف پژوهش</a:t>
            </a:r>
            <a:r>
              <a:rPr lang="fa-IR" dirty="0"/>
              <a:t> </a:t>
            </a:r>
            <a:endParaRPr lang="en-US" dirty="0"/>
          </a:p>
          <a:p>
            <a:pPr algn="r" rtl="1"/>
            <a:r>
              <a:rPr lang="fa-IR" b="1" dirty="0"/>
              <a:t>گام سوم</a:t>
            </a:r>
            <a:r>
              <a:rPr lang="en-US" b="1" dirty="0"/>
              <a:t>: </a:t>
            </a:r>
            <a:r>
              <a:rPr lang="fa-IR" b="1" dirty="0"/>
              <a:t>تعیین ماده و موضوع درسی </a:t>
            </a:r>
            <a:endParaRPr lang="en-US" dirty="0"/>
          </a:p>
          <a:p>
            <a:pPr algn="r" rtl="1"/>
            <a:r>
              <a:rPr lang="fa-IR" b="1" dirty="0"/>
              <a:t>گام چهارم</a:t>
            </a:r>
            <a:r>
              <a:rPr lang="en-US" b="1" dirty="0"/>
              <a:t>: </a:t>
            </a:r>
            <a:r>
              <a:rPr lang="fa-IR" b="1" dirty="0"/>
              <a:t>تدوین طرح درس اوّلیّه توسّط اعضای  گروه</a:t>
            </a:r>
            <a:endParaRPr lang="en-US" dirty="0"/>
          </a:p>
          <a:p>
            <a:pPr algn="r" rtl="1"/>
            <a:r>
              <a:rPr lang="fa-IR" b="1" dirty="0"/>
              <a:t>گام پنجم : اجرای اوّلین تدریس</a:t>
            </a:r>
            <a:endParaRPr lang="en-US" dirty="0"/>
          </a:p>
          <a:p>
            <a:pPr algn="r" rtl="1"/>
            <a:r>
              <a:rPr lang="fa-IR" b="1" dirty="0"/>
              <a:t>گام ششم : گزارش نویسی و نقد و بررسی اوّلین تدریس</a:t>
            </a:r>
            <a:endParaRPr lang="en-US" dirty="0"/>
          </a:p>
          <a:p>
            <a:pPr algn="r" rtl="1"/>
            <a:r>
              <a:rPr lang="fa-IR" b="1" dirty="0"/>
              <a:t>گام هفتم : بازنگری مجدّد طرح درس</a:t>
            </a:r>
            <a:endParaRPr lang="en-US" dirty="0"/>
          </a:p>
          <a:p>
            <a:pPr algn="r" rtl="1"/>
            <a:r>
              <a:rPr lang="fa-IR" b="1" dirty="0"/>
              <a:t>گام هشتم: تدریس دوم و تمرکز بر تهیّه‌ی گزارش مجدد</a:t>
            </a:r>
            <a:endParaRPr lang="en-US" dirty="0"/>
          </a:p>
          <a:p>
            <a:pPr algn="r" rtl="1"/>
            <a:r>
              <a:rPr lang="fa-IR" b="1" dirty="0"/>
              <a:t>گام نهم</a:t>
            </a:r>
            <a:r>
              <a:rPr lang="en-US" b="1" dirty="0"/>
              <a:t>: </a:t>
            </a:r>
            <a:r>
              <a:rPr lang="fa-IR" b="1" dirty="0"/>
              <a:t>گزارش نویسی و نقد و بررسی تدریس دوم</a:t>
            </a:r>
            <a:endParaRPr lang="en-US" dirty="0"/>
          </a:p>
          <a:p>
            <a:pPr algn="r" rtl="1"/>
            <a:r>
              <a:rPr lang="fa-IR" b="1" dirty="0"/>
              <a:t>گام دهم:</a:t>
            </a:r>
            <a:r>
              <a:rPr lang="fa-IR" dirty="0"/>
              <a:t> </a:t>
            </a:r>
            <a:r>
              <a:rPr lang="fa-IR" b="1" dirty="0"/>
              <a:t>بازتاب و پیامدهای </a:t>
            </a:r>
            <a:r>
              <a:rPr lang="fa-IR" b="1" dirty="0" smtClean="0"/>
              <a:t>تدریس  </a:t>
            </a:r>
            <a:r>
              <a:rPr lang="fa-IR" b="1" dirty="0" smtClean="0">
                <a:solidFill>
                  <a:srgbClr val="C00000"/>
                </a:solidFill>
              </a:rPr>
              <a:t>(یعنی : ایجاد </a:t>
            </a:r>
            <a:r>
              <a:rPr lang="fa-IR" b="1" dirty="0">
                <a:solidFill>
                  <a:srgbClr val="C00000"/>
                </a:solidFill>
              </a:rPr>
              <a:t>گزارشی از 9 گام </a:t>
            </a:r>
            <a:r>
              <a:rPr lang="fa-IR" b="1" dirty="0" smtClean="0">
                <a:solidFill>
                  <a:srgbClr val="C00000"/>
                </a:solidFill>
              </a:rPr>
              <a:t>قبلی که شواهد </a:t>
            </a:r>
            <a:r>
              <a:rPr lang="fa-IR" b="1" dirty="0">
                <a:solidFill>
                  <a:srgbClr val="C00000"/>
                </a:solidFill>
              </a:rPr>
              <a:t>بررسی شده را مستند سازی نموده و دانش حرفه‌ایِ کسب شده توسط گروه را در عمل شرح </a:t>
            </a:r>
            <a:r>
              <a:rPr lang="fa-IR" b="1" dirty="0" smtClean="0">
                <a:solidFill>
                  <a:srgbClr val="C00000"/>
                </a:solidFill>
              </a:rPr>
              <a:t>می دهد)</a:t>
            </a:r>
            <a:endParaRPr lang="en-US" dirty="0">
              <a:solidFill>
                <a:srgbClr val="C00000"/>
              </a:solidFill>
            </a:endParaRPr>
          </a:p>
          <a:p>
            <a:pPr algn="r" rtl="1"/>
            <a:endParaRPr lang="en-US" dirty="0">
              <a:solidFill>
                <a:srgbClr val="FF0000"/>
              </a:solidFill>
            </a:endParaRPr>
          </a:p>
          <a:p>
            <a:pPr algn="r" rtl="1"/>
            <a:endParaRPr lang="en-US" dirty="0"/>
          </a:p>
          <a:p>
            <a:pPr algn="r" rtl="1"/>
            <a:endParaRPr lang="en-US" dirty="0"/>
          </a:p>
        </p:txBody>
      </p:sp>
      <p:sp>
        <p:nvSpPr>
          <p:cNvPr id="3" name="Title 2"/>
          <p:cNvSpPr>
            <a:spLocks noGrp="1"/>
          </p:cNvSpPr>
          <p:nvPr>
            <p:ph type="title"/>
          </p:nvPr>
        </p:nvSpPr>
        <p:spPr>
          <a:xfrm>
            <a:off x="1730188" y="143436"/>
            <a:ext cx="8686800" cy="685800"/>
          </a:xfrm>
          <a:solidFill>
            <a:schemeClr val="accent1">
              <a:lumMod val="20000"/>
              <a:lumOff val="80000"/>
            </a:schemeClr>
          </a:solidFill>
        </p:spPr>
        <p:txBody>
          <a:bodyPr>
            <a:noAutofit/>
          </a:bodyPr>
          <a:lstStyle/>
          <a:p>
            <a:pPr algn="ctr" rtl="1"/>
            <a:r>
              <a:rPr lang="fa-IR" b="1" dirty="0"/>
              <a:t>شيـــــوه </a:t>
            </a:r>
            <a:r>
              <a:rPr lang="fa-IR" b="1" dirty="0" smtClean="0"/>
              <a:t>درس پژوهی</a:t>
            </a:r>
            <a:r>
              <a:rPr lang="fa-IR" b="1" dirty="0"/>
              <a:t> </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31950506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8259" y="1600200"/>
            <a:ext cx="11819965" cy="5109882"/>
          </a:xfrm>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algn="r" rtl="1"/>
            <a:r>
              <a:rPr lang="fa-IR" sz="2800" b="1" dirty="0">
                <a:cs typeface="B Nazanin" panose="00000400000000000000" pitchFamily="2" charset="-78"/>
              </a:rPr>
              <a:t>بسیاری از معلمان در تلاشند تا فرآیند آموزش را از حالت منفعل بیرون بیاورند و </a:t>
            </a:r>
            <a:r>
              <a:rPr lang="fa-IR" sz="2800" b="1" dirty="0" smtClean="0">
                <a:cs typeface="B Nazanin" panose="00000400000000000000" pitchFamily="2" charset="-78"/>
              </a:rPr>
              <a:t>دانش آموزان </a:t>
            </a:r>
            <a:r>
              <a:rPr lang="fa-IR" sz="2800" b="1" dirty="0">
                <a:cs typeface="B Nazanin" panose="00000400000000000000" pitchFamily="2" charset="-78"/>
              </a:rPr>
              <a:t>را ترغیب كنند تا به صورت فعالانه در یادگیری مطالب درسی مشاركت داشته </a:t>
            </a:r>
            <a:r>
              <a:rPr lang="fa-IR" sz="2800" b="1" dirty="0" smtClean="0">
                <a:cs typeface="B Nazanin" panose="00000400000000000000" pitchFamily="2" charset="-78"/>
              </a:rPr>
              <a:t>باشند. برای </a:t>
            </a:r>
            <a:r>
              <a:rPr lang="fa-IR" sz="2800" b="1" dirty="0">
                <a:cs typeface="B Nazanin" panose="00000400000000000000" pitchFamily="2" charset="-78"/>
              </a:rPr>
              <a:t>آموزش دادن می توان از روش های متنوع و زیادی استفاده كرد. </a:t>
            </a:r>
            <a:endParaRPr lang="fa-IR" sz="2800" b="1" dirty="0" smtClean="0">
              <a:cs typeface="B Nazanin" panose="00000400000000000000" pitchFamily="2" charset="-78"/>
            </a:endParaRPr>
          </a:p>
          <a:p>
            <a:pPr algn="r" rtl="1"/>
            <a:r>
              <a:rPr lang="fa-IR" sz="2800" b="1" dirty="0" smtClean="0">
                <a:cs typeface="B Nazanin" panose="00000400000000000000" pitchFamily="2" charset="-78"/>
              </a:rPr>
              <a:t>اگر </a:t>
            </a:r>
            <a:r>
              <a:rPr lang="fa-IR" sz="2800" b="1" dirty="0">
                <a:cs typeface="B Nazanin" panose="00000400000000000000" pitchFamily="2" charset="-78"/>
              </a:rPr>
              <a:t>بتوانید دانش آموزان را به مشاركت در یادگیری ترغیب كنید، خودتان هم از تدریس بیشتر لذت خواهید برد. استفاده از بحث های گروهی دانش آموزان را فعال و مشتاق می كند و كلاس را از حالت كسالت بار بیرون می آورد. </a:t>
            </a:r>
            <a:endParaRPr lang="fa-IR" sz="2800" b="1" dirty="0" smtClean="0">
              <a:cs typeface="B Nazanin" panose="00000400000000000000" pitchFamily="2" charset="-78"/>
            </a:endParaRPr>
          </a:p>
          <a:p>
            <a:pPr algn="r" rtl="1"/>
            <a:r>
              <a:rPr lang="fa-IR" sz="2800" b="1" dirty="0" smtClean="0">
                <a:cs typeface="B Nazanin" panose="00000400000000000000" pitchFamily="2" charset="-78"/>
              </a:rPr>
              <a:t>سعی </a:t>
            </a:r>
            <a:r>
              <a:rPr lang="fa-IR" sz="2800" b="1" dirty="0">
                <a:cs typeface="B Nazanin" panose="00000400000000000000" pitchFamily="2" charset="-78"/>
              </a:rPr>
              <a:t>كنید دانش آموزان را به سوی تحقیق و پژوهش و حتی گفت وگو با افراد متخصص درباره موضوع درسی سوق دهید. </a:t>
            </a:r>
            <a:endParaRPr lang="fa-IR" sz="2800" b="1" dirty="0" smtClean="0">
              <a:cs typeface="B Nazanin" panose="00000400000000000000" pitchFamily="2" charset="-78"/>
            </a:endParaRPr>
          </a:p>
          <a:p>
            <a:pPr algn="r" rtl="1"/>
            <a:r>
              <a:rPr lang="fa-IR" sz="2800" b="1" dirty="0" smtClean="0">
                <a:cs typeface="B Nazanin" panose="00000400000000000000" pitchFamily="2" charset="-78"/>
              </a:rPr>
              <a:t>در </a:t>
            </a:r>
            <a:r>
              <a:rPr lang="fa-IR" sz="2800" b="1" dirty="0">
                <a:cs typeface="B Nazanin" panose="00000400000000000000" pitchFamily="2" charset="-78"/>
              </a:rPr>
              <a:t>كلاس از محصولات سمعی و بصری به خوبی استفاده كنید. فیلم ها، عكس ها و پوسترها </a:t>
            </a:r>
            <a:r>
              <a:rPr lang="fa-IR" sz="2800" b="1" dirty="0" smtClean="0">
                <a:cs typeface="B Nazanin" panose="00000400000000000000" pitchFamily="2" charset="-78"/>
              </a:rPr>
              <a:t>    می </a:t>
            </a:r>
            <a:r>
              <a:rPr lang="fa-IR" sz="2800" b="1" dirty="0">
                <a:cs typeface="B Nazanin" panose="00000400000000000000" pitchFamily="2" charset="-78"/>
              </a:rPr>
              <a:t>توانند به خوبی ذهن دانش آموزان را درگیر موضوع درس </a:t>
            </a:r>
            <a:r>
              <a:rPr lang="fa-IR" sz="2800" b="1" dirty="0" smtClean="0">
                <a:cs typeface="B Nazanin" panose="00000400000000000000" pitchFamily="2" charset="-78"/>
              </a:rPr>
              <a:t>كنند.</a:t>
            </a:r>
            <a:endParaRPr lang="fa-IR" sz="6000" b="1" dirty="0">
              <a:cs typeface="B Nazanin" pitchFamily="2" charset="-78"/>
            </a:endParaRPr>
          </a:p>
        </p:txBody>
      </p:sp>
      <p:sp>
        <p:nvSpPr>
          <p:cNvPr id="3" name="Title 2"/>
          <p:cNvSpPr>
            <a:spLocks noGrp="1"/>
          </p:cNvSpPr>
          <p:nvPr>
            <p:ph type="title"/>
          </p:nvPr>
        </p:nvSpPr>
        <p:spPr>
          <a:xfrm>
            <a:off x="1730188" y="143436"/>
            <a:ext cx="8686800" cy="1255058"/>
          </a:xfrm>
          <a:solidFill>
            <a:schemeClr val="accent1">
              <a:lumMod val="20000"/>
              <a:lumOff val="80000"/>
            </a:schemeClr>
          </a:solidFill>
        </p:spPr>
        <p:txBody>
          <a:bodyPr>
            <a:noAutofit/>
          </a:bodyPr>
          <a:lstStyle/>
          <a:p>
            <a:pPr algn="ctr"/>
            <a:r>
              <a:rPr lang="fa-IR" dirty="0"/>
              <a:t/>
            </a:r>
            <a:br>
              <a:rPr lang="fa-IR" dirty="0"/>
            </a:br>
            <a:r>
              <a:rPr lang="fa-IR" b="1" dirty="0"/>
              <a:t>ادغام روش ها، بهترین الگوی آموزش</a:t>
            </a: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r>
            <a:br>
              <a:rPr lang="fa-IR" sz="2800" dirty="0">
                <a:solidFill>
                  <a:srgbClr val="C00000"/>
                </a:solidFill>
                <a:cs typeface="B Titr" pitchFamily="2" charset="-78"/>
              </a:rPr>
            </a:br>
            <a:r>
              <a:rPr lang="fa-IR" sz="2800" dirty="0">
                <a:solidFill>
                  <a:srgbClr val="C00000"/>
                </a:solidFill>
                <a:cs typeface="B Titr" pitchFamily="2" charset="-78"/>
              </a:rPr>
              <a:t>                 </a:t>
            </a:r>
            <a:r>
              <a:rPr lang="en-US" sz="2800" dirty="0">
                <a:solidFill>
                  <a:srgbClr val="C00000"/>
                </a:solidFill>
                <a:cs typeface="B Titr" pitchFamily="2" charset="-78"/>
              </a:rPr>
              <a:t/>
            </a:r>
            <a:br>
              <a:rPr lang="en-US" sz="2800" dirty="0">
                <a:solidFill>
                  <a:srgbClr val="C00000"/>
                </a:solidFill>
                <a:cs typeface="B Titr" pitchFamily="2" charset="-78"/>
              </a:rPr>
            </a:br>
            <a:r>
              <a:rPr lang="en-US" sz="2800" dirty="0">
                <a:solidFill>
                  <a:srgbClr val="C00000"/>
                </a:solidFill>
                <a:cs typeface="B Titr" pitchFamily="2" charset="-78"/>
              </a:rPr>
              <a:t/>
            </a:r>
            <a:br>
              <a:rPr lang="en-US" sz="2800" dirty="0">
                <a:solidFill>
                  <a:srgbClr val="C00000"/>
                </a:solidFill>
                <a:cs typeface="B Titr" pitchFamily="2" charset="-78"/>
              </a:rPr>
            </a:br>
            <a:endParaRPr lang="fa-IR" sz="2800" dirty="0">
              <a:solidFill>
                <a:srgbClr val="C00000"/>
              </a:solidFill>
              <a:cs typeface="B Titr" pitchFamily="2" charset="-78"/>
            </a:endParaRPr>
          </a:p>
        </p:txBody>
      </p:sp>
    </p:spTree>
    <p:extLst>
      <p:ext uri="{BB962C8B-B14F-4D97-AF65-F5344CB8AC3E}">
        <p14:creationId xmlns:p14="http://schemas.microsoft.com/office/powerpoint/2010/main" val="6347064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4520" y="762001"/>
            <a:ext cx="8442960" cy="5472011"/>
          </a:xfrm>
          <a:prstGeom prst="foldedCorner">
            <a:avLst>
              <a:gd name="adj" fmla="val 0"/>
            </a:avLst>
          </a:prstGeom>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scene3d>
              <a:camera prst="perspectiveAbove"/>
              <a:lightRig rig="threePt" dir="t"/>
            </a:scene3d>
          </a:bodyPr>
          <a:lstStyle/>
          <a:p>
            <a:pPr marL="571500" indent="-571500" algn="r" rtl="1">
              <a:buFont typeface="Wingdings" pitchFamily="2" charset="2"/>
              <a:buChar char="v"/>
            </a:pPr>
            <a:endParaRPr lang="fa-IR" sz="1100" dirty="0">
              <a:solidFill>
                <a:srgbClr val="7030A0"/>
              </a:solidFill>
              <a:effectLst>
                <a:innerShdw blurRad="63500" dist="50800" dir="16200000">
                  <a:prstClr val="black">
                    <a:alpha val="50000"/>
                  </a:prstClr>
                </a:innerShdw>
              </a:effectLst>
              <a:cs typeface="B Titr" pitchFamily="2" charset="-78"/>
            </a:endParaRPr>
          </a:p>
          <a:p>
            <a:pPr marL="571500" indent="-571500" algn="r" rtl="1">
              <a:buFont typeface="Wingdings" pitchFamily="2" charset="2"/>
              <a:buChar char="v"/>
            </a:pPr>
            <a:r>
              <a:rPr lang="fa-IR" sz="3600" dirty="0">
                <a:solidFill>
                  <a:srgbClr val="7030A0"/>
                </a:solidFill>
                <a:effectLst>
                  <a:innerShdw blurRad="63500" dist="50800" dir="16200000">
                    <a:prstClr val="black">
                      <a:alpha val="50000"/>
                    </a:prstClr>
                  </a:innerShdw>
                </a:effectLst>
                <a:cs typeface="B Titr" pitchFamily="2" charset="-78"/>
              </a:rPr>
              <a:t>مأموریت آموزش و پرورش:</a:t>
            </a:r>
            <a:endParaRPr lang="en-US" sz="3600" dirty="0">
              <a:solidFill>
                <a:srgbClr val="7030A0"/>
              </a:solidFill>
              <a:effectLst>
                <a:innerShdw blurRad="63500" dist="50800" dir="16200000">
                  <a:prstClr val="black">
                    <a:alpha val="50000"/>
                  </a:prstClr>
                </a:innerShdw>
              </a:effectLst>
              <a:cs typeface="B Titr" pitchFamily="2" charset="-78"/>
            </a:endParaRPr>
          </a:p>
          <a:p>
            <a:pPr lvl="0" rtl="1"/>
            <a:r>
              <a:rPr lang="fa-IR" sz="3600" dirty="0">
                <a:solidFill>
                  <a:srgbClr val="FF0000"/>
                </a:solidFill>
                <a:effectLst>
                  <a:innerShdw blurRad="63500" dist="50800" dir="16200000">
                    <a:prstClr val="black">
                      <a:alpha val="50000"/>
                    </a:prstClr>
                  </a:innerShdw>
                </a:effectLst>
                <a:cs typeface="B Titr" pitchFamily="2" charset="-78"/>
              </a:rPr>
              <a:t>کیفیت یادگیری و تربیت همه جانبه ی </a:t>
            </a:r>
          </a:p>
          <a:p>
            <a:pPr lvl="0" algn="ctr" rtl="1"/>
            <a:r>
              <a:rPr lang="fa-IR" sz="3600" dirty="0">
                <a:solidFill>
                  <a:srgbClr val="FF0000"/>
                </a:solidFill>
                <a:effectLst>
                  <a:innerShdw blurRad="63500" dist="50800" dir="16200000">
                    <a:prstClr val="black">
                      <a:alpha val="50000"/>
                    </a:prstClr>
                  </a:innerShdw>
                </a:effectLst>
                <a:cs typeface="B Titr" pitchFamily="2" charset="-78"/>
              </a:rPr>
              <a:t>                                دانش آموزان</a:t>
            </a:r>
          </a:p>
          <a:p>
            <a:pPr lvl="0" algn="r" rtl="1"/>
            <a:endParaRPr lang="fa-IR" sz="1400" dirty="0">
              <a:solidFill>
                <a:srgbClr val="00B050"/>
              </a:solidFill>
              <a:effectLst>
                <a:innerShdw blurRad="63500" dist="50800" dir="16200000">
                  <a:prstClr val="black">
                    <a:alpha val="50000"/>
                  </a:prstClr>
                </a:innerShdw>
              </a:effectLst>
              <a:cs typeface="B Titr" pitchFamily="2" charset="-78"/>
            </a:endParaRPr>
          </a:p>
          <a:p>
            <a:pPr marL="571500" indent="-571500" algn="r" rtl="1">
              <a:buFont typeface="Wingdings" pitchFamily="2" charset="2"/>
              <a:buChar char="v"/>
            </a:pPr>
            <a:r>
              <a:rPr lang="fa-IR" sz="3600" dirty="0">
                <a:solidFill>
                  <a:srgbClr val="7030A0"/>
                </a:solidFill>
                <a:effectLst>
                  <a:innerShdw blurRad="63500" dist="50800" dir="16200000">
                    <a:prstClr val="black">
                      <a:alpha val="50000"/>
                    </a:prstClr>
                  </a:innerShdw>
                </a:effectLst>
                <a:latin typeface="Calibri"/>
                <a:ea typeface="Calibri"/>
                <a:cs typeface="B Titr"/>
              </a:rPr>
              <a:t>هدف آموزش و پرورش:</a:t>
            </a:r>
            <a:endParaRPr lang="en-US" sz="3600" dirty="0">
              <a:solidFill>
                <a:srgbClr val="7030A0"/>
              </a:solidFill>
              <a:effectLst>
                <a:innerShdw blurRad="63500" dist="50800" dir="16200000">
                  <a:prstClr val="black">
                    <a:alpha val="50000"/>
                  </a:prstClr>
                </a:innerShdw>
              </a:effectLst>
              <a:latin typeface="Calibri"/>
              <a:ea typeface="Calibri"/>
              <a:cs typeface="Arial"/>
            </a:endParaRPr>
          </a:p>
          <a:p>
            <a:pPr rtl="1">
              <a:lnSpc>
                <a:spcPct val="115000"/>
              </a:lnSpc>
              <a:spcAft>
                <a:spcPts val="1000"/>
              </a:spcAft>
            </a:pPr>
            <a:r>
              <a:rPr lang="fa-IR" sz="4000" b="1" dirty="0">
                <a:solidFill>
                  <a:srgbClr val="00B050"/>
                </a:solidFill>
                <a:effectLst>
                  <a:innerShdw blurRad="63500" dist="50800" dir="16200000">
                    <a:prstClr val="black">
                      <a:alpha val="50000"/>
                    </a:prstClr>
                  </a:innerShdw>
                </a:effectLst>
                <a:latin typeface="Calibri"/>
                <a:ea typeface="Calibri"/>
                <a:cs typeface="B Titr" pitchFamily="2" charset="-78"/>
              </a:rPr>
              <a:t>تربیت نسلی مؤمن، فکور ، کارآفرین</a:t>
            </a:r>
          </a:p>
          <a:p>
            <a:pPr rtl="1">
              <a:lnSpc>
                <a:spcPct val="115000"/>
              </a:lnSpc>
              <a:spcAft>
                <a:spcPts val="1000"/>
              </a:spcAft>
            </a:pPr>
            <a:endParaRPr lang="fa-IR" sz="1100" b="1" dirty="0">
              <a:solidFill>
                <a:srgbClr val="00B050"/>
              </a:solidFill>
              <a:effectLst>
                <a:innerShdw blurRad="63500" dist="50800" dir="16200000">
                  <a:prstClr val="black">
                    <a:alpha val="50000"/>
                  </a:prstClr>
                </a:innerShdw>
              </a:effectLst>
              <a:latin typeface="Calibri"/>
              <a:ea typeface="Calibri"/>
              <a:cs typeface="B Titr" pitchFamily="2" charset="-78"/>
            </a:endParaRPr>
          </a:p>
          <a:p>
            <a:pPr algn="r" rtl="1">
              <a:lnSpc>
                <a:spcPct val="115000"/>
              </a:lnSpc>
              <a:spcAft>
                <a:spcPts val="1000"/>
              </a:spcAft>
            </a:pPr>
            <a:endParaRPr lang="fa-IR" sz="400" dirty="0">
              <a:solidFill>
                <a:srgbClr val="7030A0"/>
              </a:solidFill>
              <a:effectLst>
                <a:innerShdw blurRad="63500" dist="50800" dir="16200000">
                  <a:prstClr val="black">
                    <a:alpha val="50000"/>
                  </a:prstClr>
                </a:innerShdw>
              </a:effectLst>
              <a:latin typeface="Calibri"/>
              <a:ea typeface="Calibri"/>
              <a:cs typeface="B Titr" pitchFamily="2" charset="-78"/>
            </a:endParaRPr>
          </a:p>
          <a:p>
            <a:pPr marL="571500" indent="-571500" algn="r" rtl="1">
              <a:spcAft>
                <a:spcPts val="1000"/>
              </a:spcAft>
              <a:buFont typeface="Wingdings" pitchFamily="2" charset="2"/>
              <a:buChar char="v"/>
            </a:pPr>
            <a:r>
              <a:rPr lang="fa-IR" sz="3600" dirty="0">
                <a:solidFill>
                  <a:srgbClr val="7030A0"/>
                </a:solidFill>
                <a:effectLst>
                  <a:innerShdw blurRad="63500" dist="50800" dir="16200000">
                    <a:prstClr val="black">
                      <a:alpha val="50000"/>
                    </a:prstClr>
                  </a:innerShdw>
                </a:effectLst>
                <a:latin typeface="Calibri"/>
                <a:ea typeface="Calibri"/>
                <a:cs typeface="B Titr" pitchFamily="2" charset="-78"/>
              </a:rPr>
              <a:t>کانون تحقق اهداف آموزش و پرورش: </a:t>
            </a:r>
            <a:r>
              <a:rPr lang="fa-IR" sz="4400" dirty="0">
                <a:solidFill>
                  <a:srgbClr val="C00000"/>
                </a:solidFill>
                <a:effectLst>
                  <a:innerShdw blurRad="63500" dist="50800" dir="16200000">
                    <a:prstClr val="black">
                      <a:alpha val="50000"/>
                    </a:prstClr>
                  </a:innerShdw>
                </a:effectLst>
                <a:latin typeface="Calibri"/>
                <a:ea typeface="Calibri"/>
                <a:cs typeface="B Titr" pitchFamily="2" charset="-78"/>
              </a:rPr>
              <a:t>مدرسه</a:t>
            </a:r>
            <a:endParaRPr lang="fa-IR" sz="4000" dirty="0">
              <a:solidFill>
                <a:srgbClr val="C00000"/>
              </a:solidFill>
              <a:effectLst>
                <a:innerShdw blurRad="63500" dist="50800" dir="16200000">
                  <a:prstClr val="black">
                    <a:alpha val="50000"/>
                  </a:prstClr>
                </a:innerShdw>
              </a:effectLst>
              <a:latin typeface="Calibri"/>
              <a:ea typeface="Calibri"/>
              <a:cs typeface="B Titr" pitchFamily="2" charset="-78"/>
            </a:endParaRPr>
          </a:p>
          <a:p>
            <a:pPr algn="r" rtl="1">
              <a:spcAft>
                <a:spcPts val="1000"/>
              </a:spcAft>
            </a:pPr>
            <a:r>
              <a:rPr lang="fa-IR" sz="4000" dirty="0">
                <a:solidFill>
                  <a:srgbClr val="C00000"/>
                </a:solidFill>
                <a:effectLst>
                  <a:innerShdw blurRad="63500" dist="50800" dir="16200000">
                    <a:prstClr val="black">
                      <a:alpha val="50000"/>
                    </a:prstClr>
                  </a:innerShdw>
                </a:effectLst>
                <a:latin typeface="Calibri"/>
                <a:ea typeface="Calibri"/>
                <a:cs typeface="B Titr" pitchFamily="2" charset="-78"/>
              </a:rPr>
              <a:t>                                           </a:t>
            </a:r>
          </a:p>
        </p:txBody>
      </p:sp>
      <p:sp>
        <p:nvSpPr>
          <p:cNvPr id="7" name="Striped Right Arrow 6"/>
          <p:cNvSpPr/>
          <p:nvPr/>
        </p:nvSpPr>
        <p:spPr>
          <a:xfrm flipH="1">
            <a:off x="10241280" y="1021080"/>
            <a:ext cx="304800" cy="304800"/>
          </a:xfrm>
          <a:prstGeom prst="stripedRightArrow">
            <a:avLst/>
          </a:prstGeom>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FF00"/>
                </a:solidFill>
              </a:ln>
            </a:endParaRPr>
          </a:p>
        </p:txBody>
      </p:sp>
      <p:sp>
        <p:nvSpPr>
          <p:cNvPr id="9" name="Striped Right Arrow 8"/>
          <p:cNvSpPr/>
          <p:nvPr/>
        </p:nvSpPr>
        <p:spPr>
          <a:xfrm flipH="1">
            <a:off x="10317480" y="2820954"/>
            <a:ext cx="304800" cy="304800"/>
          </a:xfrm>
          <a:prstGeom prst="stripedRightArrow">
            <a:avLst/>
          </a:prstGeom>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FF00"/>
                </a:solidFill>
              </a:ln>
            </a:endParaRPr>
          </a:p>
        </p:txBody>
      </p:sp>
      <p:sp>
        <p:nvSpPr>
          <p:cNvPr id="11" name="Striped Right Arrow 10"/>
          <p:cNvSpPr/>
          <p:nvPr/>
        </p:nvSpPr>
        <p:spPr>
          <a:xfrm flipH="1">
            <a:off x="10317480" y="4602480"/>
            <a:ext cx="304800" cy="304800"/>
          </a:xfrm>
          <a:prstGeom prst="stripedRightArrow">
            <a:avLst/>
          </a:prstGeom>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val="26567268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1000" fill="hold"/>
                                        <p:tgtEl>
                                          <p:spTgt spid="5">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1000" fill="hold"/>
                                        <p:tgtEl>
                                          <p:spTgt spid="5">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 calcmode="lin" valueType="num">
                                      <p:cBhvr>
                                        <p:cTn id="42" dur="1000" fill="hold"/>
                                        <p:tgtEl>
                                          <p:spTgt spid="5">
                                            <p:txEl>
                                              <p:pRg st="9" end="9"/>
                                            </p:txEl>
                                          </p:spTgt>
                                        </p:tgtEl>
                                        <p:attrNameLst>
                                          <p:attrName>ppt_x</p:attrName>
                                        </p:attrNameLst>
                                      </p:cBhvr>
                                      <p:tavLst>
                                        <p:tav tm="0">
                                          <p:val>
                                            <p:strVal val="#ppt_x-.2"/>
                                          </p:val>
                                        </p:tav>
                                        <p:tav tm="100000">
                                          <p:val>
                                            <p:strVal val="#ppt_x"/>
                                          </p:val>
                                        </p:tav>
                                      </p:tavLst>
                                    </p:anim>
                                    <p:anim calcmode="lin" valueType="num">
                                      <p:cBhvr>
                                        <p:cTn id="43" dur="1000" fill="hold"/>
                                        <p:tgtEl>
                                          <p:spTgt spid="5">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p:cTn id="49" dur="1000" fill="hold"/>
                                        <p:tgtEl>
                                          <p:spTgt spid="5">
                                            <p:txEl>
                                              <p:pRg st="10" end="10"/>
                                            </p:txEl>
                                          </p:spTgt>
                                        </p:tgtEl>
                                        <p:attrNameLst>
                                          <p:attrName>ppt_x</p:attrName>
                                        </p:attrNameLst>
                                      </p:cBhvr>
                                      <p:tavLst>
                                        <p:tav tm="0">
                                          <p:val>
                                            <p:strVal val="#ppt_x-.2"/>
                                          </p:val>
                                        </p:tav>
                                        <p:tav tm="100000">
                                          <p:val>
                                            <p:strVal val="#ppt_x"/>
                                          </p:val>
                                        </p:tav>
                                      </p:tavLst>
                                    </p:anim>
                                    <p:anim calcmode="lin" valueType="num">
                                      <p:cBhvr>
                                        <p:cTn id="50" dur="1000" fill="hold"/>
                                        <p:tgtEl>
                                          <p:spTgt spid="5">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8"/>
          <p:cNvSpPr>
            <a:spLocks noChangeArrowheads="1" noChangeShapeType="1" noTextEdit="1"/>
          </p:cNvSpPr>
          <p:nvPr/>
        </p:nvSpPr>
        <p:spPr bwMode="auto">
          <a:xfrm>
            <a:off x="672353" y="820271"/>
            <a:ext cx="5446059" cy="3939988"/>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rtl="1"/>
            <a:r>
              <a:rPr lang="ar-IQ" sz="1000" kern="10" dirty="0">
                <a:ln w="9525">
                  <a:round/>
                  <a:headEnd/>
                  <a:tailEnd/>
                </a:ln>
                <a:gradFill rotWithShape="0">
                  <a:gsLst>
                    <a:gs pos="0">
                      <a:srgbClr val="FFE701"/>
                    </a:gs>
                    <a:gs pos="100000">
                      <a:srgbClr val="FE3E02"/>
                    </a:gs>
                  </a:gsLst>
                  <a:lin ang="6622787" scaled="1"/>
                </a:gradFill>
                <a:latin typeface="Nazanin"/>
              </a:rPr>
              <a:t>با تشكر </a:t>
            </a:r>
            <a:r>
              <a:rPr lang="ar-IQ" sz="1000" kern="10" dirty="0">
                <a:ln w="9525">
                  <a:round/>
                  <a:headEnd/>
                  <a:tailEnd/>
                </a:ln>
                <a:gradFill rotWithShape="0">
                  <a:gsLst>
                    <a:gs pos="0">
                      <a:srgbClr val="FFE701"/>
                    </a:gs>
                    <a:gs pos="100000">
                      <a:srgbClr val="FE3E02"/>
                    </a:gs>
                  </a:gsLst>
                  <a:lin ang="6622787" scaled="1"/>
                </a:gradFill>
                <a:effectLst>
                  <a:glow rad="228600">
                    <a:schemeClr val="accent5">
                      <a:satMod val="175000"/>
                      <a:alpha val="40000"/>
                    </a:schemeClr>
                  </a:glow>
                </a:effectLst>
                <a:latin typeface="Nazanin"/>
              </a:rPr>
              <a:t>از</a:t>
            </a:r>
            <a:r>
              <a:rPr lang="ar-IQ" sz="1000" kern="10" dirty="0">
                <a:ln w="9525">
                  <a:round/>
                  <a:headEnd/>
                  <a:tailEnd/>
                </a:ln>
                <a:gradFill rotWithShape="0">
                  <a:gsLst>
                    <a:gs pos="0">
                      <a:srgbClr val="FFE701"/>
                    </a:gs>
                    <a:gs pos="100000">
                      <a:srgbClr val="FE3E02"/>
                    </a:gs>
                  </a:gsLst>
                  <a:lin ang="6622787" scaled="1"/>
                </a:gradFill>
                <a:latin typeface="Nazanin"/>
              </a:rPr>
              <a:t> توجه شما</a:t>
            </a:r>
            <a:endParaRPr lang="en-US" sz="1000" kern="10" dirty="0">
              <a:ln w="9525">
                <a:round/>
                <a:headEnd/>
                <a:tailEnd/>
              </a:ln>
              <a:gradFill rotWithShape="0">
                <a:gsLst>
                  <a:gs pos="0">
                    <a:srgbClr val="FFE701"/>
                  </a:gs>
                  <a:gs pos="100000">
                    <a:srgbClr val="FE3E02"/>
                  </a:gs>
                </a:gsLst>
                <a:lin ang="6622787" scaled="1"/>
              </a:gradFill>
              <a:latin typeface="Nazanin"/>
            </a:endParaRPr>
          </a:p>
        </p:txBody>
      </p:sp>
      <p:pic>
        <p:nvPicPr>
          <p:cNvPr id="4" name="Picture 3" descr="C:\Users\parseh\Desktop\Doc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1272" y="1239185"/>
            <a:ext cx="6441140" cy="5262281"/>
          </a:xfrm>
          <a:prstGeom prst="rect">
            <a:avLst/>
          </a:prstGeom>
          <a:noFill/>
          <a:effectLst>
            <a:glow rad="2286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
        <p:nvSpPr>
          <p:cNvPr id="5" name="WordArt 8"/>
          <p:cNvSpPr>
            <a:spLocks noChangeArrowheads="1" noChangeShapeType="1" noTextEdit="1"/>
          </p:cNvSpPr>
          <p:nvPr/>
        </p:nvSpPr>
        <p:spPr bwMode="auto">
          <a:xfrm>
            <a:off x="4876801" y="1600201"/>
            <a:ext cx="4465693" cy="227012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rtl="1"/>
            <a:endParaRPr lang="en-US" kern="10" dirty="0">
              <a:ln w="9525">
                <a:round/>
                <a:headEnd/>
                <a:tailEnd/>
              </a:ln>
              <a:gradFill rotWithShape="0">
                <a:gsLst>
                  <a:gs pos="0">
                    <a:srgbClr val="FFE701"/>
                  </a:gs>
                  <a:gs pos="100000">
                    <a:srgbClr val="FE3E02"/>
                  </a:gs>
                </a:gsLst>
                <a:lin ang="6622787" scaled="1"/>
              </a:gradFill>
              <a:latin typeface="Nazanin"/>
            </a:endParaRPr>
          </a:p>
        </p:txBody>
      </p:sp>
    </p:spTree>
    <p:extLst>
      <p:ext uri="{BB962C8B-B14F-4D97-AF65-F5344CB8AC3E}">
        <p14:creationId xmlns:p14="http://schemas.microsoft.com/office/powerpoint/2010/main" val="16523906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500"/>
                                        <p:tgtEl>
                                          <p:spTgt spid="3"/>
                                        </p:tgtEl>
                                      </p:cBhvr>
                                    </p:animEffect>
                                  </p:childTnLst>
                                </p:cTn>
                              </p:par>
                            </p:childTnLst>
                          </p:cTn>
                        </p:par>
                        <p:par>
                          <p:cTn id="8" fill="hold">
                            <p:stCondLst>
                              <p:cond delay="500"/>
                            </p:stCondLst>
                            <p:childTnLst>
                              <p:par>
                                <p:cTn id="9" presetID="4" presetClass="exit" presetSubtype="16" fill="hold" grpId="1" nodeType="afterEffect">
                                  <p:stCondLst>
                                    <p:cond delay="5000"/>
                                  </p:stCondLst>
                                  <p:childTnLst>
                                    <p:animEffect transition="out" filter="box(in)">
                                      <p:cBhvr>
                                        <p:cTn id="10" dur="3000"/>
                                        <p:tgtEl>
                                          <p:spTgt spid="3"/>
                                        </p:tgtEl>
                                      </p:cBhvr>
                                    </p:animEffect>
                                    <p:set>
                                      <p:cBhvr>
                                        <p:cTn id="11" dur="1" fill="hold">
                                          <p:stCondLst>
                                            <p:cond delay="2999"/>
                                          </p:stCondLst>
                                        </p:cTn>
                                        <p:tgtEl>
                                          <p:spTgt spid="3"/>
                                        </p:tgtEl>
                                        <p:attrNameLst>
                                          <p:attrName>style.visibility</p:attrName>
                                        </p:attrNameLst>
                                      </p:cBhvr>
                                      <p:to>
                                        <p:strVal val="hidden"/>
                                      </p:to>
                                    </p:set>
                                  </p:childTnLst>
                                </p:cTn>
                              </p:par>
                              <p:par>
                                <p:cTn id="12" presetID="8" presetClass="entr" presetSubtype="16" fill="hold" grpId="0" nodeType="withEffect" nodePh="1">
                                  <p:stCondLst>
                                    <p:cond delay="0"/>
                                  </p:stCondLst>
                                  <p:endCondLst>
                                    <p:cond evt="begin" delay="0">
                                      <p:tn val="12"/>
                                    </p:cond>
                                  </p:endCondLst>
                                  <p:childTnLst>
                                    <p:set>
                                      <p:cBhvr>
                                        <p:cTn id="13" dur="1" fill="hold">
                                          <p:stCondLst>
                                            <p:cond delay="0"/>
                                          </p:stCondLst>
                                        </p:cTn>
                                        <p:tgtEl>
                                          <p:spTgt spid="5"/>
                                        </p:tgtEl>
                                        <p:attrNameLst>
                                          <p:attrName>style.visibility</p:attrName>
                                        </p:attrNameLst>
                                      </p:cBhvr>
                                      <p:to>
                                        <p:strVal val="visible"/>
                                      </p:to>
                                    </p:set>
                                    <p:animEffect transition="in" filter="diamond(in)">
                                      <p:cBhvr>
                                        <p:cTn id="14" dur="500"/>
                                        <p:tgtEl>
                                          <p:spTgt spid="5"/>
                                        </p:tgtEl>
                                      </p:cBhvr>
                                    </p:animEffect>
                                  </p:childTnLst>
                                </p:cTn>
                              </p:par>
                            </p:childTnLst>
                          </p:cTn>
                        </p:par>
                        <p:par>
                          <p:cTn id="15" fill="hold">
                            <p:stCondLst>
                              <p:cond delay="8500"/>
                            </p:stCondLst>
                            <p:childTnLst>
                              <p:par>
                                <p:cTn id="16" presetID="4" presetClass="exit" presetSubtype="16" fill="hold" grpId="1" nodeType="afterEffect" nodePh="1">
                                  <p:stCondLst>
                                    <p:cond delay="5000"/>
                                  </p:stCondLst>
                                  <p:endCondLst>
                                    <p:cond evt="begin" delay="0">
                                      <p:tn val="16"/>
                                    </p:cond>
                                  </p:endCondLst>
                                  <p:childTnLst>
                                    <p:animEffect transition="out" filter="box(in)">
                                      <p:cBhvr>
                                        <p:cTn id="17" dur="3000"/>
                                        <p:tgtEl>
                                          <p:spTgt spid="5"/>
                                        </p:tgtEl>
                                      </p:cBhvr>
                                    </p:animEffect>
                                    <p:set>
                                      <p:cBhvr>
                                        <p:cTn id="18" dur="1" fill="hold">
                                          <p:stCondLst>
                                            <p:cond delay="2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5"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2352" y="457200"/>
            <a:ext cx="10703859" cy="6104965"/>
          </a:xfrm>
        </p:spPr>
      </p:pic>
    </p:spTree>
    <p:extLst>
      <p:ext uri="{BB962C8B-B14F-4D97-AF65-F5344CB8AC3E}">
        <p14:creationId xmlns:p14="http://schemas.microsoft.com/office/powerpoint/2010/main" val="495913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jafaryan.NVM\My Documents\My Pictures\Picture1.jpg"/>
          <p:cNvPicPr>
            <a:picLocks noChangeAspect="1" noChangeArrowheads="1"/>
          </p:cNvPicPr>
          <p:nvPr/>
        </p:nvPicPr>
        <p:blipFill>
          <a:blip r:embed="rId2" cstate="print"/>
          <a:srcRect/>
          <a:stretch>
            <a:fillRect/>
          </a:stretch>
        </p:blipFill>
        <p:spPr bwMode="auto">
          <a:xfrm>
            <a:off x="1524000" y="1"/>
            <a:ext cx="9144000" cy="6857999"/>
          </a:xfrm>
          <a:prstGeom prst="rect">
            <a:avLst/>
          </a:prstGeom>
          <a:blipFill>
            <a:blip r:embed="rId3"/>
            <a:tile tx="0" ty="0" sx="100000" sy="100000" flip="none" algn="tl"/>
          </a:blipFill>
        </p:spPr>
      </p:pic>
      <p:sp>
        <p:nvSpPr>
          <p:cNvPr id="5" name="Content Placeholder 2"/>
          <p:cNvSpPr>
            <a:spLocks noGrp="1"/>
          </p:cNvSpPr>
          <p:nvPr>
            <p:ph idx="1"/>
          </p:nvPr>
        </p:nvSpPr>
        <p:spPr>
          <a:xfrm>
            <a:off x="1981200" y="699247"/>
            <a:ext cx="8229600" cy="5715000"/>
          </a:xfrm>
          <a:solidFill>
            <a:schemeClr val="bg1"/>
          </a:solidFill>
          <a:effectLst>
            <a:glow rad="228600">
              <a:schemeClr val="accent2">
                <a:satMod val="175000"/>
                <a:alpha val="40000"/>
              </a:schemeClr>
            </a:glow>
          </a:effectLst>
        </p:spPr>
        <p:txBody>
          <a:bodyPr>
            <a:normAutofit fontScale="70000" lnSpcReduction="20000"/>
            <a:scene3d>
              <a:camera prst="perspectiveAbove"/>
              <a:lightRig rig="threePt" dir="t"/>
            </a:scene3d>
            <a:sp3d extrusionH="57150">
              <a:bevelT w="82550" h="38100" prst="coolSlant"/>
            </a:sp3d>
          </a:bodyPr>
          <a:lstStyle/>
          <a:p>
            <a:pPr algn="ctr" rtl="1"/>
            <a:endParaRPr lang="fa-IR" sz="2000" b="1" dirty="0">
              <a:cs typeface="B Titr" pitchFamily="2" charset="-78"/>
            </a:endParaRPr>
          </a:p>
          <a:p>
            <a:pPr marL="109728" indent="0" algn="r" rtl="1">
              <a:buNone/>
            </a:pPr>
            <a:r>
              <a:rPr lang="en-US" sz="4400" b="1" dirty="0">
                <a:solidFill>
                  <a:srgbClr val="FF0000"/>
                </a:solidFill>
                <a:cs typeface="B Titr" pitchFamily="2" charset="-78"/>
              </a:rPr>
              <a:t> </a:t>
            </a:r>
            <a:r>
              <a:rPr lang="fa-IR" sz="4400" b="1" dirty="0">
                <a:solidFill>
                  <a:srgbClr val="FF0000"/>
                </a:solidFill>
                <a:cs typeface="B Titr" pitchFamily="2" charset="-78"/>
              </a:rPr>
              <a:t>از </a:t>
            </a:r>
            <a:r>
              <a:rPr lang="ar-SA" sz="4400" b="1" dirty="0">
                <a:solidFill>
                  <a:srgbClr val="FF0000"/>
                </a:solidFill>
                <a:cs typeface="B Titr" pitchFamily="2" charset="-78"/>
              </a:rPr>
              <a:t>هدف‌های کلان</a:t>
            </a:r>
            <a:r>
              <a:rPr lang="fa-IR" sz="4400" b="1" dirty="0">
                <a:solidFill>
                  <a:srgbClr val="FF0000"/>
                </a:solidFill>
                <a:cs typeface="B Titr" pitchFamily="2" charset="-78"/>
              </a:rPr>
              <a:t> در سند تحول :   </a:t>
            </a:r>
            <a:r>
              <a:rPr lang="ar-SA" sz="4400" b="1" dirty="0">
                <a:solidFill>
                  <a:srgbClr val="00B050"/>
                </a:solidFill>
                <a:cs typeface="B Titr" pitchFamily="2" charset="-78"/>
              </a:rPr>
              <a:t>تربیت انسانی </a:t>
            </a:r>
            <a:r>
              <a:rPr lang="fa-IR" sz="4400" b="1" dirty="0">
                <a:solidFill>
                  <a:srgbClr val="FF0000"/>
                </a:solidFill>
                <a:cs typeface="B Titr" pitchFamily="2" charset="-78"/>
              </a:rPr>
              <a:t>  </a:t>
            </a:r>
          </a:p>
          <a:p>
            <a:pPr marL="109728" indent="0" algn="r" rtl="1">
              <a:buNone/>
            </a:pPr>
            <a:endParaRPr lang="en-US" sz="100" dirty="0">
              <a:solidFill>
                <a:srgbClr val="FF0000"/>
              </a:solidFill>
              <a:cs typeface="B Titr" pitchFamily="2" charset="-78"/>
            </a:endParaRPr>
          </a:p>
          <a:p>
            <a:pPr algn="r" rtl="1"/>
            <a:r>
              <a:rPr lang="ar-SA" sz="4000" b="1" dirty="0">
                <a:solidFill>
                  <a:srgbClr val="002060"/>
                </a:solidFill>
                <a:cs typeface="B Nazanin" pitchFamily="2" charset="-78"/>
              </a:rPr>
              <a:t>موحد و مؤمن و معتقد به معاد</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 آشنا و متعهد به مسئولیت‌ها و وظایف در برابر خدا</a:t>
            </a:r>
            <a:r>
              <a:rPr lang="fa-IR" sz="4000" b="1" dirty="0">
                <a:solidFill>
                  <a:srgbClr val="002060"/>
                </a:solidFill>
                <a:cs typeface="B Nazanin" pitchFamily="2" charset="-78"/>
              </a:rPr>
              <a:t>،</a:t>
            </a:r>
            <a:r>
              <a:rPr lang="ar-SA" sz="4000" b="1" dirty="0">
                <a:solidFill>
                  <a:srgbClr val="002060"/>
                </a:solidFill>
                <a:cs typeface="B Nazanin" pitchFamily="2" charset="-78"/>
              </a:rPr>
              <a:t> خود، دیگران و طبیعت</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 انتخابگر و آزادمنش</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مت</a:t>
            </a:r>
            <a:r>
              <a:rPr lang="fa-IR" sz="4000" b="1" dirty="0">
                <a:solidFill>
                  <a:srgbClr val="002060"/>
                </a:solidFill>
                <a:cs typeface="B Nazanin" pitchFamily="2" charset="-78"/>
              </a:rPr>
              <a:t>خ</a:t>
            </a:r>
            <a:r>
              <a:rPr lang="ar-SA" sz="4000" b="1" dirty="0">
                <a:solidFill>
                  <a:srgbClr val="002060"/>
                </a:solidFill>
                <a:cs typeface="B Nazanin" pitchFamily="2" charset="-78"/>
              </a:rPr>
              <a:t>لق به اخلاق اسلامی</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خلاق و کارآفرین </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 سالم و بانشاط </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قانون‌مدار و نظم‌پذیر </a:t>
            </a:r>
            <a:endParaRPr lang="fa-IR" sz="4000" b="1" dirty="0">
              <a:solidFill>
                <a:srgbClr val="002060"/>
              </a:solidFill>
              <a:cs typeface="B Nazanin" pitchFamily="2" charset="-78"/>
            </a:endParaRPr>
          </a:p>
          <a:p>
            <a:pPr algn="r" rtl="1"/>
            <a:r>
              <a:rPr lang="ar-SA" sz="4000" b="1" dirty="0">
                <a:solidFill>
                  <a:srgbClr val="002060"/>
                </a:solidFill>
                <a:cs typeface="B Nazanin" pitchFamily="2" charset="-78"/>
              </a:rPr>
              <a:t>آماده ورود به زندگی شایسته فردی، خانوادگی و اجتماعی براساس نظام معیار اسلامی</a:t>
            </a:r>
            <a:endParaRPr lang="en-US" sz="3600" dirty="0">
              <a:cs typeface="B Titr" pitchFamily="2" charset="-78"/>
            </a:endParaRPr>
          </a:p>
          <a:p>
            <a:pPr lvl="1" algn="r" rtl="1">
              <a:lnSpc>
                <a:spcPct val="150000"/>
              </a:lnSpc>
              <a:buNone/>
            </a:pPr>
            <a:endParaRPr lang="fa-IR" dirty="0" smtClean="0">
              <a:solidFill>
                <a:srgbClr val="FF0000"/>
              </a:solidFill>
              <a:cs typeface="B Titr" pitchFamily="2" charset="-78"/>
            </a:endParaRPr>
          </a:p>
        </p:txBody>
      </p:sp>
    </p:spTree>
    <p:extLst>
      <p:ext uri="{BB962C8B-B14F-4D97-AF65-F5344CB8AC3E}">
        <p14:creationId xmlns:p14="http://schemas.microsoft.com/office/powerpoint/2010/main" val="30701145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457200"/>
            <a:ext cx="8686800" cy="5998536"/>
          </a:xfrm>
          <a:solidFill>
            <a:schemeClr val="bg1"/>
          </a:solidFill>
        </p:spPr>
        <p:txBody>
          <a:bodyPr>
            <a:normAutofit/>
            <a:scene3d>
              <a:camera prst="perspectiveAbove"/>
              <a:lightRig rig="threePt" dir="t"/>
            </a:scene3d>
            <a:sp3d extrusionH="57150">
              <a:bevelT w="82550" h="38100" prst="coolSlant"/>
            </a:sp3d>
          </a:bodyPr>
          <a:lstStyle/>
          <a:p>
            <a:pPr algn="r" rtl="1"/>
            <a:endParaRPr lang="fa-IR" sz="100" dirty="0">
              <a:cs typeface="B Titr" pitchFamily="2" charset="-78"/>
            </a:endParaRPr>
          </a:p>
          <a:p>
            <a:pPr marL="109728" indent="0" algn="ctr" rtl="1">
              <a:buNone/>
            </a:pPr>
            <a:r>
              <a:rPr lang="fa-IR" sz="4400" dirty="0">
                <a:solidFill>
                  <a:srgbClr val="00B050"/>
                </a:solidFill>
                <a:cs typeface="B Titr" pitchFamily="2" charset="-78"/>
              </a:rPr>
              <a:t>از اصول حاکم بر ارتقای کیفیت در مدرسه :</a:t>
            </a:r>
            <a:endParaRPr lang="en-US" sz="4400" dirty="0">
              <a:solidFill>
                <a:srgbClr val="00B050"/>
              </a:solidFill>
              <a:cs typeface="B Titr" pitchFamily="2" charset="-78"/>
            </a:endParaRPr>
          </a:p>
          <a:p>
            <a:pPr marL="109728" indent="0" algn="ctr" rtl="1">
              <a:buNone/>
            </a:pPr>
            <a:endParaRPr lang="fa-IR" dirty="0">
              <a:cs typeface="B Titr" pitchFamily="2" charset="-78"/>
            </a:endParaRPr>
          </a:p>
          <a:p>
            <a:pPr marL="109728" indent="0" algn="ctr" rtl="1">
              <a:buNone/>
            </a:pPr>
            <a:r>
              <a:rPr lang="fa-IR" sz="4400" dirty="0">
                <a:cs typeface="B Titr" pitchFamily="2" charset="-78"/>
              </a:rPr>
              <a:t>تقویت فرهنگِ</a:t>
            </a:r>
            <a:endParaRPr lang="fa-IR" sz="800" dirty="0">
              <a:cs typeface="B Titr" pitchFamily="2" charset="-78"/>
            </a:endParaRPr>
          </a:p>
          <a:p>
            <a:pPr algn="ctr" rtl="1"/>
            <a:endParaRPr lang="fa-IR" sz="800" dirty="0">
              <a:cs typeface="B Titr" pitchFamily="2" charset="-78"/>
            </a:endParaRPr>
          </a:p>
          <a:p>
            <a:pPr algn="ctr" rtl="1"/>
            <a:endParaRPr lang="fa-IR" sz="700" dirty="0">
              <a:cs typeface="B Titr" pitchFamily="2" charset="-78"/>
            </a:endParaRPr>
          </a:p>
          <a:p>
            <a:pPr algn="r" rtl="1"/>
            <a:r>
              <a:rPr lang="fa-IR" sz="4000" dirty="0">
                <a:solidFill>
                  <a:srgbClr val="C00000"/>
                </a:solidFill>
                <a:cs typeface="B Titr" pitchFamily="2" charset="-78"/>
              </a:rPr>
              <a:t>کارگروهی و مشارکتی </a:t>
            </a:r>
          </a:p>
          <a:p>
            <a:pPr algn="r" rtl="1"/>
            <a:r>
              <a:rPr lang="fa-IR" sz="4000" dirty="0">
                <a:solidFill>
                  <a:srgbClr val="C00000"/>
                </a:solidFill>
                <a:cs typeface="B Titr" pitchFamily="2" charset="-78"/>
              </a:rPr>
              <a:t>خلاقیت و نوآوری</a:t>
            </a:r>
          </a:p>
          <a:p>
            <a:pPr algn="r" rtl="1"/>
            <a:r>
              <a:rPr lang="fa-IR" sz="4000" dirty="0">
                <a:solidFill>
                  <a:srgbClr val="C00000"/>
                </a:solidFill>
                <a:cs typeface="B Titr" pitchFamily="2" charset="-78"/>
              </a:rPr>
              <a:t>بهره‌ گیری از پژوهش</a:t>
            </a:r>
          </a:p>
          <a:p>
            <a:pPr algn="r" rtl="1"/>
            <a:r>
              <a:rPr lang="fa-IR" sz="4000" dirty="0">
                <a:solidFill>
                  <a:srgbClr val="C00000"/>
                </a:solidFill>
                <a:cs typeface="B Titr" pitchFamily="2" charset="-78"/>
              </a:rPr>
              <a:t>تأکید بر اخلاق و ارتباطات انسانی </a:t>
            </a:r>
          </a:p>
          <a:p>
            <a:pPr marL="109728" indent="0" algn="r" rtl="1">
              <a:buNone/>
            </a:pPr>
            <a:endParaRPr lang="fa-IR" sz="2000" dirty="0">
              <a:solidFill>
                <a:srgbClr val="C00000"/>
              </a:solidFill>
              <a:cs typeface="B Titr" pitchFamily="2" charset="-78"/>
            </a:endParaRPr>
          </a:p>
          <a:p>
            <a:pPr algn="r" rtl="1"/>
            <a:endParaRPr lang="fa-IR" sz="4400" dirty="0">
              <a:cs typeface="B Titr" pitchFamily="2" charset="-78"/>
            </a:endParaRPr>
          </a:p>
        </p:txBody>
      </p:sp>
    </p:spTree>
    <p:extLst>
      <p:ext uri="{BB962C8B-B14F-4D97-AF65-F5344CB8AC3E}">
        <p14:creationId xmlns:p14="http://schemas.microsoft.com/office/powerpoint/2010/main" val="10742215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457200"/>
            <a:ext cx="8610600" cy="5769936"/>
          </a:xfrm>
          <a:solidFill>
            <a:schemeClr val="bg1"/>
          </a:solidFill>
        </p:spPr>
        <p:txBody>
          <a:bodyPr>
            <a:normAutofit lnSpcReduction="10000"/>
            <a:scene3d>
              <a:camera prst="perspectiveAbove"/>
              <a:lightRig rig="threePt" dir="t"/>
            </a:scene3d>
            <a:sp3d extrusionH="57150">
              <a:bevelT w="82550" h="38100" prst="coolSlant"/>
            </a:sp3d>
          </a:bodyPr>
          <a:lstStyle/>
          <a:p>
            <a:pPr algn="ctr" rtl="1"/>
            <a:endParaRPr lang="fa-IR" sz="3600" b="1" dirty="0">
              <a:cs typeface="B Titr" pitchFamily="2" charset="-78"/>
            </a:endParaRPr>
          </a:p>
          <a:p>
            <a:pPr algn="ctr" rtl="1"/>
            <a:r>
              <a:rPr lang="fa-IR" sz="3600" b="1" dirty="0">
                <a:cs typeface="B Titr" pitchFamily="2" charset="-78"/>
              </a:rPr>
              <a:t>در تمام کشورهای توسعه‌یافته مدل‌های مختلفی در </a:t>
            </a:r>
            <a:r>
              <a:rPr lang="fa-IR" sz="3600" dirty="0">
                <a:solidFill>
                  <a:srgbClr val="00B050"/>
                </a:solidFill>
                <a:cs typeface="B Titr" pitchFamily="2" charset="-78"/>
              </a:rPr>
              <a:t>ارتقای کیفیت در مدرسه </a:t>
            </a:r>
            <a:r>
              <a:rPr lang="fa-IR" sz="3600" b="1" dirty="0">
                <a:cs typeface="B Titr" pitchFamily="2" charset="-78"/>
              </a:rPr>
              <a:t>وجود دارد که:</a:t>
            </a:r>
          </a:p>
          <a:p>
            <a:pPr algn="ctr" rtl="1"/>
            <a:endParaRPr lang="fa-IR" sz="3600" b="1" dirty="0">
              <a:cs typeface="B Titr" pitchFamily="2" charset="-78"/>
            </a:endParaRPr>
          </a:p>
          <a:p>
            <a:pPr algn="ctr" rtl="1"/>
            <a:r>
              <a:rPr lang="fa-IR" sz="3600" b="1" dirty="0">
                <a:cs typeface="B Titr" pitchFamily="2" charset="-78"/>
              </a:rPr>
              <a:t>تمام ارکان مدرسه شامل :</a:t>
            </a:r>
          </a:p>
          <a:p>
            <a:pPr algn="ctr" rtl="1"/>
            <a:r>
              <a:rPr lang="fa-IR" sz="4400" b="1" dirty="0">
                <a:solidFill>
                  <a:srgbClr val="00B050"/>
                </a:solidFill>
                <a:cs typeface="B Titr" pitchFamily="2" charset="-78"/>
              </a:rPr>
              <a:t>معلمان ، دانش‌آموزان، والدین  </a:t>
            </a:r>
          </a:p>
          <a:p>
            <a:pPr algn="ctr" rtl="1"/>
            <a:r>
              <a:rPr lang="fa-IR" sz="3600" b="1" dirty="0">
                <a:solidFill>
                  <a:srgbClr val="C00000"/>
                </a:solidFill>
                <a:cs typeface="B Titr" pitchFamily="2" charset="-78"/>
              </a:rPr>
              <a:t>و عوامل اجرایی مدرسه </a:t>
            </a:r>
          </a:p>
          <a:p>
            <a:pPr marL="109728" indent="0" algn="ctr" rtl="1">
              <a:buNone/>
            </a:pPr>
            <a:endParaRPr lang="fa-IR" sz="3600" b="1" dirty="0">
              <a:solidFill>
                <a:srgbClr val="C00000"/>
              </a:solidFill>
              <a:cs typeface="B Titr" pitchFamily="2" charset="-78"/>
            </a:endParaRPr>
          </a:p>
          <a:p>
            <a:pPr algn="ctr" rtl="1"/>
            <a:r>
              <a:rPr lang="fa-IR" sz="3600" b="1" dirty="0">
                <a:cs typeface="B Titr" pitchFamily="2" charset="-78"/>
              </a:rPr>
              <a:t>در آن مشارکت دارند</a:t>
            </a:r>
            <a:r>
              <a:rPr lang="fa-IR" sz="4400" b="1" dirty="0">
                <a:cs typeface="B Nazanin" pitchFamily="2" charset="-78"/>
              </a:rPr>
              <a:t>.</a:t>
            </a:r>
            <a:endParaRPr lang="en-US" sz="4400" b="1" dirty="0">
              <a:cs typeface="B Nazanin" pitchFamily="2" charset="-78"/>
            </a:endParaRPr>
          </a:p>
          <a:p>
            <a:pPr algn="r" rtl="1"/>
            <a:endParaRPr lang="fa-IR" dirty="0">
              <a:cs typeface="B Titr" pitchFamily="2" charset="-78"/>
            </a:endParaRPr>
          </a:p>
        </p:txBody>
      </p:sp>
    </p:spTree>
    <p:extLst>
      <p:ext uri="{BB962C8B-B14F-4D97-AF65-F5344CB8AC3E}">
        <p14:creationId xmlns:p14="http://schemas.microsoft.com/office/powerpoint/2010/main" val="35698299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194" y="258350"/>
            <a:ext cx="11040036" cy="1076425"/>
          </a:xfrm>
          <a:solidFill>
            <a:schemeClr val="accent2">
              <a:lumMod val="20000"/>
              <a:lumOff val="80000"/>
            </a:schemeClr>
          </a:solidFill>
        </p:spPr>
        <p:txBody>
          <a:bodyPr>
            <a:noAutofit/>
          </a:bodyPr>
          <a:lstStyle/>
          <a:p>
            <a:pPr algn="ctr" rtl="1"/>
            <a:r>
              <a:rPr lang="fa-IR" sz="2000" dirty="0">
                <a:cs typeface="B Titr" panose="00000700000000000000" pitchFamily="2" charset="-78"/>
              </a:rPr>
              <a:t>نتایج </a:t>
            </a:r>
            <a:r>
              <a:rPr lang="fa-IR" sz="2000" dirty="0" smtClean="0">
                <a:cs typeface="B Titr" panose="00000700000000000000" pitchFamily="2" charset="-78"/>
              </a:rPr>
              <a:t>کنکور سراسری96                  دبیرستان </a:t>
            </a:r>
            <a:r>
              <a:rPr lang="fa-IR" sz="2000" dirty="0">
                <a:cs typeface="B Titr" panose="00000700000000000000" pitchFamily="2" charset="-78"/>
              </a:rPr>
              <a:t>پسرانه  علوم ومعارف </a:t>
            </a:r>
            <a:r>
              <a:rPr lang="fa-IR" sz="2000" dirty="0" smtClean="0">
                <a:cs typeface="B Titr" panose="00000700000000000000" pitchFamily="2" charset="-78"/>
              </a:rPr>
              <a:t>اسلامی فسا</a:t>
            </a:r>
            <a:br>
              <a:rPr lang="fa-IR" sz="2000" dirty="0" smtClean="0">
                <a:cs typeface="B Titr" panose="00000700000000000000" pitchFamily="2" charset="-78"/>
              </a:rPr>
            </a:br>
            <a:r>
              <a:rPr lang="fa-IR" sz="2000" dirty="0">
                <a:cs typeface="B Titr" panose="00000700000000000000" pitchFamily="2" charset="-78"/>
              </a:rPr>
              <a:t/>
            </a:r>
            <a:br>
              <a:rPr lang="fa-IR" sz="2000" dirty="0">
                <a:cs typeface="B Titr" panose="00000700000000000000" pitchFamily="2" charset="-78"/>
              </a:rPr>
            </a:br>
            <a:r>
              <a:rPr lang="fa-IR" sz="2000" dirty="0" smtClean="0">
                <a:solidFill>
                  <a:srgbClr val="C00000"/>
                </a:solidFill>
              </a:rPr>
              <a:t>تعداد </a:t>
            </a:r>
            <a:r>
              <a:rPr lang="fa-IR" sz="2000" dirty="0">
                <a:solidFill>
                  <a:srgbClr val="C00000"/>
                </a:solidFill>
              </a:rPr>
              <a:t>دانش آموزان پایه چهارم ۲۰ نفر</a:t>
            </a:r>
            <a:r>
              <a:rPr lang="en-US" sz="2000" dirty="0">
                <a:solidFill>
                  <a:srgbClr val="C00000"/>
                </a:solidFill>
              </a:rPr>
              <a:t/>
            </a:r>
            <a:br>
              <a:rPr lang="en-US" sz="2000" dirty="0">
                <a:solidFill>
                  <a:srgbClr val="C00000"/>
                </a:solidFill>
              </a:rPr>
            </a:br>
            <a:endParaRPr lang="en-US" sz="2000" dirty="0">
              <a:solidFill>
                <a:srgbClr val="C00000"/>
              </a:solidFill>
              <a:cs typeface="B Titr" panose="00000700000000000000" pitchFamily="2" charset="-78"/>
            </a:endParaRPr>
          </a:p>
        </p:txBody>
      </p:sp>
      <p:sp>
        <p:nvSpPr>
          <p:cNvPr id="3" name="Content Placeholder 2"/>
          <p:cNvSpPr>
            <a:spLocks noGrp="1"/>
          </p:cNvSpPr>
          <p:nvPr>
            <p:ph idx="1"/>
          </p:nvPr>
        </p:nvSpPr>
        <p:spPr>
          <a:xfrm>
            <a:off x="281353" y="1334775"/>
            <a:ext cx="11511717" cy="5375513"/>
          </a:xfrm>
          <a:solidFill>
            <a:schemeClr val="tx2">
              <a:lumMod val="20000"/>
              <a:lumOff val="80000"/>
            </a:schemeClr>
          </a:solidFill>
          <a:ln>
            <a:solidFill>
              <a:schemeClr val="accent1">
                <a:lumMod val="60000"/>
                <a:lumOff val="40000"/>
              </a:schemeClr>
            </a:solidFill>
          </a:ln>
        </p:spPr>
        <p:txBody>
          <a:bodyPr>
            <a:noAutofit/>
          </a:bodyPr>
          <a:lstStyle/>
          <a:p>
            <a:pPr algn="r" rtl="1"/>
            <a:r>
              <a:rPr lang="fa-IR" sz="2000" dirty="0" smtClean="0">
                <a:cs typeface="B Titr" panose="00000700000000000000" pitchFamily="2" charset="-78"/>
              </a:rPr>
              <a:t>۱.محمد </a:t>
            </a:r>
            <a:r>
              <a:rPr lang="fa-IR" sz="2000" dirty="0">
                <a:cs typeface="B Titr" panose="00000700000000000000" pitchFamily="2" charset="-78"/>
              </a:rPr>
              <a:t>عبدلی کارشناسی ارشد  دانشگاه علوم قَضایی تهران                                           </a:t>
            </a:r>
            <a:endParaRPr lang="en-US" sz="2000" dirty="0" smtClean="0">
              <a:cs typeface="B Titr" panose="00000700000000000000" pitchFamily="2" charset="-78"/>
            </a:endParaRPr>
          </a:p>
          <a:p>
            <a:pPr algn="r" rtl="1"/>
            <a:r>
              <a:rPr lang="fa-IR" sz="2000" dirty="0" smtClean="0">
                <a:cs typeface="B Titr" panose="00000700000000000000" pitchFamily="2" charset="-78"/>
              </a:rPr>
              <a:t>  </a:t>
            </a:r>
            <a:r>
              <a:rPr lang="fa-IR" sz="2000" dirty="0">
                <a:cs typeface="B Titr" panose="00000700000000000000" pitchFamily="2" charset="-78"/>
              </a:rPr>
              <a:t>۲.رضا کریمی علوم سیاسی دانشگاه امام صادق علیه السلام وکارشناسی ادبیات عرب دانشگاه فرهنگیان قم                                                      </a:t>
            </a:r>
            <a:endParaRPr lang="en-US" sz="2000" dirty="0" smtClean="0">
              <a:cs typeface="B Titr" panose="00000700000000000000" pitchFamily="2" charset="-78"/>
            </a:endParaRPr>
          </a:p>
          <a:p>
            <a:pPr algn="r" rtl="1"/>
            <a:r>
              <a:rPr lang="fa-IR" sz="2000" dirty="0" smtClean="0">
                <a:cs typeface="B Titr" panose="00000700000000000000" pitchFamily="2" charset="-78"/>
              </a:rPr>
              <a:t>  </a:t>
            </a:r>
            <a:r>
              <a:rPr lang="fa-IR" sz="2000" dirty="0">
                <a:cs typeface="B Titr" panose="00000700000000000000" pitchFamily="2" charset="-78"/>
              </a:rPr>
              <a:t>۳. علیرضا بی زوال دانشگاه فرهنگیان شیراز </a:t>
            </a:r>
          </a:p>
          <a:p>
            <a:pPr algn="r" rtl="1"/>
            <a:r>
              <a:rPr lang="fa-IR" sz="2000" dirty="0">
                <a:cs typeface="B Titr" panose="00000700000000000000" pitchFamily="2" charset="-78"/>
              </a:rPr>
              <a:t>۴.علی بردبار دانشگاه فرهنگیان شیراز </a:t>
            </a:r>
          </a:p>
          <a:p>
            <a:pPr algn="r" rtl="1"/>
            <a:r>
              <a:rPr lang="fa-IR" sz="2000" dirty="0">
                <a:cs typeface="B Titr" panose="00000700000000000000" pitchFamily="2" charset="-78"/>
              </a:rPr>
              <a:t>۵.علیرضا بلاغی  دانشگاه فرهنگیان شیراز </a:t>
            </a:r>
          </a:p>
          <a:p>
            <a:pPr algn="r" rtl="1"/>
            <a:r>
              <a:rPr lang="fa-IR" sz="2000" dirty="0">
                <a:cs typeface="B Titr" panose="00000700000000000000" pitchFamily="2" charset="-78"/>
              </a:rPr>
              <a:t>۶.محمدحسین یونس پور دانشگاه فرهنگیان شیراز</a:t>
            </a:r>
          </a:p>
          <a:p>
            <a:pPr algn="r" rtl="1"/>
            <a:r>
              <a:rPr lang="fa-IR" sz="2000" dirty="0">
                <a:cs typeface="B Titr" panose="00000700000000000000" pitchFamily="2" charset="-78"/>
              </a:rPr>
              <a:t> ۷. محمدحسین جمالپور دانشگاه فرهنگیان شیراز </a:t>
            </a:r>
          </a:p>
          <a:p>
            <a:pPr algn="r" rtl="1"/>
            <a:r>
              <a:rPr lang="fa-IR" sz="2000" dirty="0">
                <a:cs typeface="B Titr" panose="00000700000000000000" pitchFamily="2" charset="-78"/>
              </a:rPr>
              <a:t> ۸. اسماعیل شادمانی  دانشگاه فرهنگیان شیراز  </a:t>
            </a:r>
          </a:p>
          <a:p>
            <a:pPr algn="r" rtl="1"/>
            <a:r>
              <a:rPr lang="fa-IR" sz="2000" dirty="0">
                <a:cs typeface="B Titr" panose="00000700000000000000" pitchFamily="2" charset="-78"/>
              </a:rPr>
              <a:t>۹. امیرحسین غلامزاده فقه ومبانی حقوق اسلامی شهید چمران اهواز</a:t>
            </a:r>
          </a:p>
          <a:p>
            <a:pPr algn="r" rtl="1"/>
            <a:r>
              <a:rPr lang="fa-IR" sz="2000" dirty="0">
                <a:cs typeface="B Titr" panose="00000700000000000000" pitchFamily="2" charset="-78"/>
              </a:rPr>
              <a:t>  ۱۰. سیدمحمدعلی سرایی فقه ومبانی حقوق اسلامی زاهدان  </a:t>
            </a:r>
          </a:p>
          <a:p>
            <a:pPr algn="r" rtl="1"/>
            <a:r>
              <a:rPr lang="fa-IR" sz="2000" dirty="0">
                <a:cs typeface="B Titr" panose="00000700000000000000" pitchFamily="2" charset="-78"/>
              </a:rPr>
              <a:t>۱۱. محمد هوشیاری مدیریت صنعتی </a:t>
            </a:r>
            <a:r>
              <a:rPr lang="fa-IR" sz="2000" dirty="0" smtClean="0">
                <a:cs typeface="B Titr" panose="00000700000000000000" pitchFamily="2" charset="-78"/>
              </a:rPr>
              <a:t>لامرد</a:t>
            </a:r>
            <a:endParaRPr lang="fa-IR" sz="2000" dirty="0">
              <a:cs typeface="B Titr" panose="00000700000000000000" pitchFamily="2" charset="-78"/>
            </a:endParaRPr>
          </a:p>
        </p:txBody>
      </p:sp>
    </p:spTree>
    <p:extLst>
      <p:ext uri="{BB962C8B-B14F-4D97-AF65-F5344CB8AC3E}">
        <p14:creationId xmlns:p14="http://schemas.microsoft.com/office/powerpoint/2010/main" val="3642232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25641031"/>
              </p:ext>
            </p:extLst>
          </p:nvPr>
        </p:nvGraphicFramePr>
        <p:xfrm>
          <a:off x="228600" y="228597"/>
          <a:ext cx="11545141" cy="6387355"/>
        </p:xfrm>
        <a:graphic>
          <a:graphicData uri="http://schemas.openxmlformats.org/drawingml/2006/table">
            <a:tbl>
              <a:tblPr rtl="1" firstRow="1" firstCol="1" bandRow="1">
                <a:tableStyleId>{21E4AEA4-8DFA-4A89-87EB-49C32662AFE0}</a:tableStyleId>
              </a:tblPr>
              <a:tblGrid>
                <a:gridCol w="635594">
                  <a:extLst>
                    <a:ext uri="{9D8B030D-6E8A-4147-A177-3AD203B41FA5}">
                      <a16:colId xmlns:a16="http://schemas.microsoft.com/office/drawing/2014/main" val="1337212712"/>
                    </a:ext>
                  </a:extLst>
                </a:gridCol>
                <a:gridCol w="2236238">
                  <a:extLst>
                    <a:ext uri="{9D8B030D-6E8A-4147-A177-3AD203B41FA5}">
                      <a16:colId xmlns:a16="http://schemas.microsoft.com/office/drawing/2014/main" val="1123913441"/>
                    </a:ext>
                  </a:extLst>
                </a:gridCol>
                <a:gridCol w="93868">
                  <a:extLst>
                    <a:ext uri="{9D8B030D-6E8A-4147-A177-3AD203B41FA5}">
                      <a16:colId xmlns:a16="http://schemas.microsoft.com/office/drawing/2014/main" val="1248258775"/>
                    </a:ext>
                  </a:extLst>
                </a:gridCol>
                <a:gridCol w="3335088">
                  <a:extLst>
                    <a:ext uri="{9D8B030D-6E8A-4147-A177-3AD203B41FA5}">
                      <a16:colId xmlns:a16="http://schemas.microsoft.com/office/drawing/2014/main" val="2488629224"/>
                    </a:ext>
                  </a:extLst>
                </a:gridCol>
                <a:gridCol w="2931459">
                  <a:extLst>
                    <a:ext uri="{9D8B030D-6E8A-4147-A177-3AD203B41FA5}">
                      <a16:colId xmlns:a16="http://schemas.microsoft.com/office/drawing/2014/main" val="1425868936"/>
                    </a:ext>
                  </a:extLst>
                </a:gridCol>
                <a:gridCol w="2312894">
                  <a:extLst>
                    <a:ext uri="{9D8B030D-6E8A-4147-A177-3AD203B41FA5}">
                      <a16:colId xmlns:a16="http://schemas.microsoft.com/office/drawing/2014/main" val="2334236067"/>
                    </a:ext>
                  </a:extLst>
                </a:gridCol>
              </a:tblGrid>
              <a:tr h="591460">
                <a:tc gridSpan="6">
                  <a:txBody>
                    <a:bodyPr/>
                    <a:lstStyle/>
                    <a:p>
                      <a:pPr marL="0" marR="0" algn="ctr" rtl="1">
                        <a:lnSpc>
                          <a:spcPct val="107000"/>
                        </a:lnSpc>
                        <a:spcBef>
                          <a:spcPts val="0"/>
                        </a:spcBef>
                        <a:spcAft>
                          <a:spcPts val="0"/>
                        </a:spcAft>
                      </a:pPr>
                      <a:r>
                        <a:rPr lang="fa-IR" sz="1600" b="1" i="0" dirty="0" smtClean="0">
                          <a:effectLst/>
                          <a:cs typeface="B Titr" panose="00000700000000000000" pitchFamily="2" charset="-78"/>
                        </a:rPr>
                        <a:t>              </a:t>
                      </a:r>
                      <a:r>
                        <a:rPr lang="ar-SA" sz="1600" b="1" i="0" dirty="0" smtClean="0">
                          <a:effectLst/>
                          <a:cs typeface="B Titr" panose="00000700000000000000" pitchFamily="2" charset="-78"/>
                        </a:rPr>
                        <a:t>نمرات </a:t>
                      </a:r>
                      <a:r>
                        <a:rPr lang="ar-SA" sz="1600" b="1" i="0" dirty="0">
                          <a:effectLst/>
                          <a:cs typeface="B Titr" panose="00000700000000000000" pitchFamily="2" charset="-78"/>
                        </a:rPr>
                        <a:t>پایانی دروس پایه سوم رشته علوم و معارف اسلامی                                                                                                                                                                         </a:t>
                      </a:r>
                      <a:r>
                        <a:rPr lang="ar-SA" sz="1600" b="1" i="0" dirty="0" smtClean="0">
                          <a:effectLst/>
                          <a:cs typeface="B Titr" panose="00000700000000000000" pitchFamily="2" charset="-78"/>
                        </a:rPr>
                        <a:t>دبیرستان</a:t>
                      </a:r>
                      <a:r>
                        <a:rPr lang="fa-IR" sz="1600" b="1" i="0" baseline="0" dirty="0" smtClean="0">
                          <a:effectLst/>
                          <a:cs typeface="B Titr" panose="00000700000000000000" pitchFamily="2" charset="-78"/>
                        </a:rPr>
                        <a:t> پسرانه </a:t>
                      </a:r>
                      <a:r>
                        <a:rPr lang="ar-SA" sz="1600" b="1" i="0" dirty="0" smtClean="0">
                          <a:effectLst/>
                          <a:cs typeface="B Titr" panose="00000700000000000000" pitchFamily="2" charset="-78"/>
                        </a:rPr>
                        <a:t> </a:t>
                      </a:r>
                      <a:r>
                        <a:rPr lang="ar-SA" sz="1600" b="1" i="0" dirty="0">
                          <a:effectLst/>
                          <a:cs typeface="B Titr" panose="00000700000000000000" pitchFamily="2" charset="-78"/>
                        </a:rPr>
                        <a:t>علوم و معارف اسلامی صدرا در 3 سال تحصیلی متوالی</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8114018"/>
                  </a:ext>
                </a:extLst>
              </a:tr>
              <a:tr h="542156">
                <a:tc>
                  <a:txBody>
                    <a:bodyPr/>
                    <a:lstStyle/>
                    <a:p>
                      <a:pPr marL="0" marR="0" algn="ctr" rtl="1">
                        <a:lnSpc>
                          <a:spcPct val="107000"/>
                        </a:lnSpc>
                        <a:spcBef>
                          <a:spcPts val="0"/>
                        </a:spcBef>
                        <a:spcAft>
                          <a:spcPts val="0"/>
                        </a:spcAft>
                      </a:pPr>
                      <a:r>
                        <a:rPr lang="ar-SA" sz="1400" b="1" i="0">
                          <a:effectLst/>
                          <a:cs typeface="B Titr" panose="00000700000000000000" pitchFamily="2" charset="-78"/>
                        </a:rPr>
                        <a:t>ردیف</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نام درس</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نمره پایانی دوم          </a:t>
                      </a:r>
                      <a:endParaRPr lang="fa-IR" sz="1400" b="1" i="0" dirty="0" smtClean="0">
                        <a:effectLst/>
                        <a:cs typeface="B Titr" panose="00000700000000000000" pitchFamily="2" charset="-78"/>
                      </a:endParaRPr>
                    </a:p>
                    <a:p>
                      <a:pPr marL="0" marR="0" algn="ctr" rtl="1">
                        <a:lnSpc>
                          <a:spcPct val="107000"/>
                        </a:lnSpc>
                        <a:spcBef>
                          <a:spcPts val="0"/>
                        </a:spcBef>
                        <a:spcAft>
                          <a:spcPts val="0"/>
                        </a:spcAft>
                      </a:pPr>
                      <a:r>
                        <a:rPr lang="ar-SA" sz="1400" b="1" i="0" dirty="0" smtClean="0">
                          <a:effectLst/>
                          <a:cs typeface="B Titr" panose="00000700000000000000" pitchFamily="2" charset="-78"/>
                        </a:rPr>
                        <a:t>  </a:t>
                      </a:r>
                      <a:r>
                        <a:rPr lang="ar-SA" sz="1400" b="1" i="0" dirty="0">
                          <a:effectLst/>
                          <a:cs typeface="B Titr" panose="00000700000000000000" pitchFamily="2" charset="-78"/>
                        </a:rPr>
                        <a:t>(95-94) </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نمره پایانی دوم         </a:t>
                      </a:r>
                      <a:endParaRPr lang="fa-IR" sz="1400" b="1" i="0" dirty="0" smtClean="0">
                        <a:effectLst/>
                        <a:cs typeface="B Titr" panose="00000700000000000000" pitchFamily="2" charset="-78"/>
                      </a:endParaRPr>
                    </a:p>
                    <a:p>
                      <a:pPr marL="0" marR="0" algn="ctr" rtl="1">
                        <a:lnSpc>
                          <a:spcPct val="107000"/>
                        </a:lnSpc>
                        <a:spcBef>
                          <a:spcPts val="0"/>
                        </a:spcBef>
                        <a:spcAft>
                          <a:spcPts val="0"/>
                        </a:spcAft>
                      </a:pPr>
                      <a:r>
                        <a:rPr lang="ar-SA" sz="1400" b="1" i="0" dirty="0" smtClean="0">
                          <a:effectLst/>
                          <a:cs typeface="B Titr" panose="00000700000000000000" pitchFamily="2" charset="-78"/>
                        </a:rPr>
                        <a:t>   </a:t>
                      </a:r>
                      <a:r>
                        <a:rPr lang="ar-SA" sz="1400" b="1" i="0" dirty="0">
                          <a:effectLst/>
                          <a:cs typeface="B Titr" panose="00000700000000000000" pitchFamily="2" charset="-78"/>
                        </a:rPr>
                        <a:t>(96-95) </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میزان رشد 2 سال اخیر</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4424358"/>
                  </a:ext>
                </a:extLst>
              </a:tr>
              <a:tr h="358355">
                <a:tc>
                  <a:txBody>
                    <a:bodyPr/>
                    <a:lstStyle/>
                    <a:p>
                      <a:pPr marL="0" marR="0" algn="ctr" rtl="0">
                        <a:lnSpc>
                          <a:spcPct val="107000"/>
                        </a:lnSpc>
                        <a:spcBef>
                          <a:spcPts val="0"/>
                        </a:spcBef>
                        <a:spcAft>
                          <a:spcPts val="0"/>
                        </a:spcAft>
                      </a:pPr>
                      <a:r>
                        <a:rPr lang="en-US" sz="1400" b="1" i="0">
                          <a:effectLst/>
                          <a:cs typeface="B Titr" panose="00000700000000000000" pitchFamily="2" charset="-78"/>
                        </a:rPr>
                        <a:t>1</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اخلاق 2</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13.41</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14.67</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3438689"/>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ادبيات فارسي تخصصي 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smtClean="0">
                          <a:effectLst/>
                          <a:cs typeface="B Titr" panose="00000700000000000000" pitchFamily="2" charset="-78"/>
                        </a:rPr>
                        <a:t>13.38</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15.31</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a:effectLst/>
                          <a:cs typeface="B Titr" panose="00000700000000000000" pitchFamily="2" charset="-78"/>
                        </a:rPr>
                        <a:t> </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018908"/>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اصول عقايد 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14.16</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17.29</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6128826"/>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4</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تاریخ ایران و جهان 1</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17.69</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704124"/>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5</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تاريخ اسلام 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16.23</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13.65</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4796596"/>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6</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تفسير و علوم قرآني 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17.06</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15.81</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5286107"/>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7</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dirty="0">
                          <a:effectLst/>
                          <a:cs typeface="B Titr" panose="00000700000000000000" pitchFamily="2" charset="-78"/>
                        </a:rPr>
                        <a:t>جامعه شناسي 2</a:t>
                      </a:r>
                      <a:endParaRPr lang="en-US" sz="14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17.77</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14.86</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161464"/>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8</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روانشناسي</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13.63</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15.13</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9603581"/>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9</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رياضي</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12.01</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12.09</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0930528"/>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10</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زبان خارجه 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11.38</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13.76</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6739435"/>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11</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زبان فارسي تخصصي 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13.61</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a:effectLst/>
                          <a:cs typeface="B Titr" panose="00000700000000000000" pitchFamily="2" charset="-78"/>
                        </a:rPr>
                        <a:t>16.74</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581032"/>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12</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عربي 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11.42</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a:effectLst/>
                          <a:cs typeface="B Titr" panose="00000700000000000000" pitchFamily="2" charset="-78"/>
                        </a:rPr>
                        <a:t>12.06</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5882035"/>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13</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فلسفه و منطق</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dirty="0">
                          <a:effectLst/>
                          <a:cs typeface="B Titr" panose="00000700000000000000" pitchFamily="2" charset="-78"/>
                        </a:rPr>
                        <a:t>13.55</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15.2</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174380"/>
                  </a:ext>
                </a:extLst>
              </a:tr>
              <a:tr h="376568">
                <a:tc>
                  <a:txBody>
                    <a:bodyPr/>
                    <a:lstStyle/>
                    <a:p>
                      <a:pPr marL="0" marR="0" algn="ctr" rtl="0">
                        <a:lnSpc>
                          <a:spcPct val="107000"/>
                        </a:lnSpc>
                        <a:spcBef>
                          <a:spcPts val="0"/>
                        </a:spcBef>
                        <a:spcAft>
                          <a:spcPts val="0"/>
                        </a:spcAft>
                      </a:pPr>
                      <a:r>
                        <a:rPr lang="en-US" sz="1400" b="1" i="0">
                          <a:effectLst/>
                          <a:cs typeface="B Titr" panose="00000700000000000000" pitchFamily="2" charset="-78"/>
                        </a:rPr>
                        <a:t>14</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R w="12700" cap="flat" cmpd="sng" algn="ctr">
                      <a:solidFill>
                        <a:schemeClr val="tx1"/>
                      </a:solidFill>
                      <a:prstDash val="solid"/>
                      <a:round/>
                      <a:headEnd type="none" w="med" len="med"/>
                      <a:tailEnd type="none" w="med" len="med"/>
                    </a:lnR>
                  </a:tcPr>
                </a:tc>
                <a:tc>
                  <a:txBody>
                    <a:bodyPr/>
                    <a:lstStyle/>
                    <a:p>
                      <a:pPr marL="0" marR="0" algn="ctr" rtl="1">
                        <a:lnSpc>
                          <a:spcPct val="107000"/>
                        </a:lnSpc>
                        <a:spcBef>
                          <a:spcPts val="0"/>
                        </a:spcBef>
                        <a:spcAft>
                          <a:spcPts val="0"/>
                        </a:spcAft>
                      </a:pPr>
                      <a:r>
                        <a:rPr lang="ar-SA" sz="1400" b="1" i="0">
                          <a:effectLst/>
                          <a:cs typeface="B Titr" panose="00000700000000000000" pitchFamily="2" charset="-78"/>
                        </a:rPr>
                        <a:t>فن سخنوري</a:t>
                      </a:r>
                      <a:endParaRPr lang="en-US" sz="14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i="0" dirty="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800" b="1" i="0">
                          <a:effectLst/>
                          <a:cs typeface="B Titr" panose="00000700000000000000" pitchFamily="2" charset="-78"/>
                        </a:rPr>
                        <a:t>17.56</a:t>
                      </a:r>
                      <a:endParaRPr lang="en-US" sz="1800" b="1" i="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800"/>
                        </a:spcAft>
                      </a:pPr>
                      <a:r>
                        <a:rPr lang="en-US" sz="1800" b="1" i="0" dirty="0">
                          <a:effectLst/>
                          <a:cs typeface="B Titr" panose="00000700000000000000" pitchFamily="2" charset="-78"/>
                        </a:rPr>
                        <a:t>19.34</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A" sz="1800" b="1" i="0" dirty="0">
                          <a:effectLst/>
                          <a:cs typeface="B Titr" panose="00000700000000000000" pitchFamily="2" charset="-78"/>
                        </a:rPr>
                        <a:t> </a:t>
                      </a:r>
                      <a:endParaRPr lang="en-US" sz="1800" b="1" i="0" dirty="0">
                        <a:effectLst/>
                        <a:latin typeface="Calibri" panose="020F0502020204030204" pitchFamily="34" charset="0"/>
                        <a:ea typeface="Calibri" panose="020F0502020204030204" pitchFamily="34" charset="0"/>
                        <a:cs typeface="B Titr" panose="00000700000000000000" pitchFamily="2" charset="-78"/>
                      </a:endParaRPr>
                    </a:p>
                  </a:txBody>
                  <a:tcPr marL="34234" marR="342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8939783"/>
                  </a:ext>
                </a:extLst>
              </a:tr>
            </a:tbl>
          </a:graphicData>
        </a:graphic>
      </p:graphicFrame>
    </p:spTree>
    <p:extLst>
      <p:ext uri="{BB962C8B-B14F-4D97-AF65-F5344CB8AC3E}">
        <p14:creationId xmlns:p14="http://schemas.microsoft.com/office/powerpoint/2010/main" val="15673448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293" y="2339789"/>
            <a:ext cx="10797989" cy="2205318"/>
          </a:xfrm>
          <a:solidFill>
            <a:schemeClr val="bg1"/>
          </a:solidFill>
        </p:spPr>
        <p:txBody>
          <a:bodyPr>
            <a:normAutofit/>
          </a:bodyPr>
          <a:lstStyle/>
          <a:p>
            <a:pPr marL="0" indent="0" algn="ctr" rtl="1">
              <a:buNone/>
            </a:pPr>
            <a:endParaRPr lang="fa-IR" b="1" dirty="0" smtClean="0">
              <a:solidFill>
                <a:srgbClr val="FF0000"/>
              </a:solidFill>
              <a:cs typeface="B Titr" panose="00000700000000000000" pitchFamily="2" charset="-78"/>
            </a:endParaRPr>
          </a:p>
          <a:p>
            <a:pPr algn="ctr" rtl="1"/>
            <a:r>
              <a:rPr lang="fa-IR" sz="5400" b="1" dirty="0" smtClean="0">
                <a:solidFill>
                  <a:srgbClr val="FF0000"/>
                </a:solidFill>
                <a:cs typeface="B Titr" panose="00000700000000000000" pitchFamily="2" charset="-78"/>
              </a:rPr>
              <a:t>الگوهای فعال و خلاق تدریس</a:t>
            </a:r>
          </a:p>
          <a:p>
            <a:pPr marL="0" indent="0" algn="r" rtl="1">
              <a:buNone/>
            </a:pPr>
            <a:endParaRPr lang="fa-IR" sz="5400" b="1" dirty="0" smtClean="0">
              <a:solidFill>
                <a:srgbClr val="002060"/>
              </a:solidFill>
              <a:cs typeface="B Titr" panose="00000700000000000000" pitchFamily="2" charset="-78"/>
            </a:endParaRPr>
          </a:p>
        </p:txBody>
      </p:sp>
    </p:spTree>
    <p:extLst>
      <p:ext uri="{BB962C8B-B14F-4D97-AF65-F5344CB8AC3E}">
        <p14:creationId xmlns:p14="http://schemas.microsoft.com/office/powerpoint/2010/main" val="15977148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240</TotalTime>
  <Words>1809</Words>
  <Application>Microsoft Office PowerPoint</Application>
  <PresentationFormat>Widescreen</PresentationFormat>
  <Paragraphs>308</Paragraphs>
  <Slides>31</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Arial</vt:lpstr>
      <vt:lpstr>B Koodak</vt:lpstr>
      <vt:lpstr>B Nazanin</vt:lpstr>
      <vt:lpstr>B Tir</vt:lpstr>
      <vt:lpstr>B Titr</vt:lpstr>
      <vt:lpstr>Calibri</vt:lpstr>
      <vt:lpstr>Century Gothic</vt:lpstr>
      <vt:lpstr>Nazanin</vt:lpstr>
      <vt:lpstr>Tahoma</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نتایج کنکور سراسری96                  دبیرستان پسرانه  علوم ومعارف اسلامی فسا  تعداد دانش آموزان پایه چهارم ۲۰ نفر </vt:lpstr>
      <vt:lpstr>PowerPoint Presentation</vt:lpstr>
      <vt:lpstr>PowerPoint Presentation</vt:lpstr>
      <vt:lpstr>PowerPoint Presentation</vt:lpstr>
      <vt:lpstr>PowerPoint Presentation</vt:lpstr>
      <vt:lpstr> همیار معلم به چه دانش آموزی گفته می شود؟</vt:lpstr>
      <vt:lpstr>    اهداف اجرای طرح همیار معلم     </vt:lpstr>
      <vt:lpstr>نتایجی که اجرای این طرح به دنبال دارد</vt:lpstr>
      <vt:lpstr>ازجمله وظایف کمکی که دانش آموزان منتخب یا سرگروه(همیارمعلم) زیرنظرمعلم به آن می پردازند برخی از موارد ذیل می باشد:</vt:lpstr>
      <vt:lpstr> اقدامات انجام شده توسط دبیر در طرح همیار معلم </vt:lpstr>
      <vt:lpstr>PowerPoint Presentation</vt:lpstr>
      <vt:lpstr>PowerPoint Presentation</vt:lpstr>
      <vt:lpstr>مقایسه</vt:lpstr>
      <vt:lpstr>PowerPoint Presentation</vt:lpstr>
      <vt:lpstr>ابزاركارارزشيابي مستمر </vt:lpstr>
      <vt:lpstr>خطاهاي رايج دراجراي ارزشيابي مستمر                     </vt:lpstr>
      <vt:lpstr> رویکرد نوین آموزشی بر سه نکته تأکید دارد: </vt:lpstr>
      <vt:lpstr> روش ها و شیوه های نوین تدریس مانند: </vt:lpstr>
      <vt:lpstr>روش كنفـــــرانس                      </vt:lpstr>
      <vt:lpstr>روش پــــرسش و پاســـــخ                      </vt:lpstr>
      <vt:lpstr>شيـــــوه بحثــــي                      </vt:lpstr>
      <vt:lpstr>شيـــــوه درس پژوهی                      </vt:lpstr>
      <vt:lpstr> ادغام روش ها، بهترین الگوی آموزش                     </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Moorche</dc:creator>
  <cp:lastModifiedBy>Moorche</cp:lastModifiedBy>
  <cp:revision>90</cp:revision>
  <dcterms:created xsi:type="dcterms:W3CDTF">2016-11-15T11:55:10Z</dcterms:created>
  <dcterms:modified xsi:type="dcterms:W3CDTF">2017-10-02T14:42:47Z</dcterms:modified>
</cp:coreProperties>
</file>